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1.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6858000" type="screen4x3"/>
  <p:notesSz cx="6858000" cy="9144000"/>
  <p:embeddedFontLst>
    <p:embeddedFont>
      <p:font typeface="Helvetica Neue" panose="020B0604020202020204" charset="0"/>
      <p:regular r:id="rId16"/>
      <p:bold r:id="rId17"/>
      <p:italic r:id="rId18"/>
      <p:boldItalic r:id="rId19"/>
    </p:embeddedFont>
    <p:embeddedFont>
      <p:font typeface="Verdana" panose="020B0604030504040204" pitchFamily="3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Nicholas Conidas"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5" d="100"/>
          <a:sy n="135" d="100"/>
        </p:scale>
        <p:origin x="924"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7-12-07T00:37:11.826" idx="1">
    <p:pos x="6000" y="0"/>
    <p:text>Can also use smart watches to track sleep, which may be useful for early identification of fatigue</p:text>
  </p:cm>
</p:cmLst>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beb15dc83_0_9: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2beb15dc83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beb15dc83_0_60: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beb15dc83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beb15dc83_0_30: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beb15dc83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c138e3dab_2_273: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c138e3dab_2_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elvetica Neue"/>
                <a:ea typeface="Helvetica Neue"/>
                <a:cs typeface="Helvetica Neue"/>
                <a:sym typeface="Helvetica Neue"/>
              </a:rPr>
              <a:t>Tiffany Jaya</a:t>
            </a:r>
            <a:endParaRPr>
              <a:latin typeface="Helvetica Neue"/>
              <a:ea typeface="Helvetica Neue"/>
              <a:cs typeface="Helvetica Neue"/>
              <a:sym typeface="Helvetica Neue"/>
            </a:endParaRPr>
          </a:p>
          <a:p>
            <a:pPr marL="0" lvl="0" indent="0" algn="l" rtl="0">
              <a:lnSpc>
                <a:spcPct val="115000"/>
              </a:lnSpc>
              <a:spcBef>
                <a:spcPts val="1600"/>
              </a:spcBef>
              <a:spcAft>
                <a:spcPts val="0"/>
              </a:spcAft>
              <a:buNone/>
            </a:pPr>
            <a:r>
              <a:rPr lang="en">
                <a:latin typeface="Helvetica Neue"/>
                <a:ea typeface="Helvetica Neue"/>
                <a:cs typeface="Helvetica Neue"/>
                <a:sym typeface="Helvetica Neue"/>
              </a:rPr>
              <a:t>We rely on healthcare professionals to use these data in a meaningful way. But if the system is already broken (for example, if hospitals cannot afford to send doctors home from fatigue), no amount of information we provide can fix the problem. </a:t>
            </a:r>
            <a:endParaRPr>
              <a:latin typeface="Helvetica Neue"/>
              <a:ea typeface="Helvetica Neue"/>
              <a:cs typeface="Helvetica Neue"/>
              <a:sym typeface="Helvetica Neue"/>
            </a:endParaRPr>
          </a:p>
          <a:p>
            <a:pPr marL="0" lvl="0" indent="0" algn="l" rtl="0">
              <a:lnSpc>
                <a:spcPct val="115000"/>
              </a:lnSpc>
              <a:spcBef>
                <a:spcPts val="1600"/>
              </a:spcBef>
              <a:spcAft>
                <a:spcPts val="0"/>
              </a:spcAft>
              <a:buNone/>
            </a:pPr>
            <a:r>
              <a:rPr lang="en">
                <a:latin typeface="Helvetica Neue"/>
                <a:ea typeface="Helvetica Neue"/>
                <a:cs typeface="Helvetica Neue"/>
                <a:sym typeface="Helvetica Neue"/>
              </a:rPr>
              <a:t>In addition, decisions are being made from our algorithms.  We have to ensure that these algorithms meet a certain threshold of accuracy, including potential gamifications employees might exercise, for example, to take days off from a feigned fatigue. As accurately as our algorithms might be, decision makers might still fall prey to the hindsight bias. Things that were not seen at the time of the accident seem obvious in retrospect, and it can become easy to blame the doctor who is fatigue when in fact the accident is caused by a combination of factors. </a:t>
            </a:r>
            <a:endParaRPr>
              <a:latin typeface="Helvetica Neue"/>
              <a:ea typeface="Helvetica Neue"/>
              <a:cs typeface="Helvetica Neue"/>
              <a:sym typeface="Helvetica Neue"/>
            </a:endParaRPr>
          </a:p>
          <a:p>
            <a:pPr marL="0" lvl="0" indent="0" algn="l" rtl="0">
              <a:lnSpc>
                <a:spcPct val="115000"/>
              </a:lnSpc>
              <a:spcBef>
                <a:spcPts val="1600"/>
              </a:spcBef>
              <a:spcAft>
                <a:spcPts val="1600"/>
              </a:spcAft>
              <a:buNone/>
            </a:pPr>
            <a:r>
              <a:rPr lang="en">
                <a:latin typeface="Helvetica Neue"/>
                <a:ea typeface="Helvetica Neue"/>
                <a:cs typeface="Helvetica Neue"/>
                <a:sym typeface="Helvetica Neue"/>
              </a:rPr>
              <a:t>For this reason, it is understandable why the healthcare industry might have the greatest resistance to the adoption of the product. Doctors might not want to have their health monitored outside of work because of privacy concerns. Hospitals might not want to have their errors quantified transparently out of concern for their reputation. But we must remember the end justifies the mean, and identifying the problem is the first step to correcting it.</a:t>
            </a:r>
            <a:endParaRPr>
              <a:latin typeface="Helvetica Neue"/>
              <a:ea typeface="Helvetica Neue"/>
              <a:cs typeface="Helvetica Neue"/>
              <a:sym typeface="Helvetica Neue"/>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beb15dc83_0_40: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2beb15dc83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David Lindsey</a:t>
            </a:r>
            <a:endParaRPr/>
          </a:p>
          <a:p>
            <a:pPr marL="0" lvl="0" indent="0" algn="l" rtl="0">
              <a:spcBef>
                <a:spcPts val="0"/>
              </a:spcBef>
              <a:spcAft>
                <a:spcPts val="0"/>
              </a:spcAft>
              <a:buNone/>
            </a:pPr>
            <a:r>
              <a:rPr lang="en"/>
              <a:t>Final Product</a:t>
            </a:r>
            <a:endParaRPr/>
          </a:p>
          <a:p>
            <a:pPr marL="1371600" lvl="2" indent="-292100" algn="l" rtl="0">
              <a:lnSpc>
                <a:spcPct val="115000"/>
              </a:lnSpc>
              <a:spcBef>
                <a:spcPts val="0"/>
              </a:spcBef>
              <a:spcAft>
                <a:spcPts val="0"/>
              </a:spcAft>
              <a:buClr>
                <a:schemeClr val="dk2"/>
              </a:buClr>
              <a:buSzPts val="1000"/>
              <a:buChar char="■"/>
            </a:pPr>
            <a:r>
              <a:rPr lang="en" sz="1000">
                <a:solidFill>
                  <a:schemeClr val="dk2"/>
                </a:solidFill>
              </a:rPr>
              <a:t>Physical sensors</a:t>
            </a:r>
            <a:endParaRPr sz="1000">
              <a:solidFill>
                <a:schemeClr val="dk2"/>
              </a:solidFill>
            </a:endParaRPr>
          </a:p>
          <a:p>
            <a:pPr marL="1371600" lvl="2" indent="-292100" algn="l" rtl="0">
              <a:lnSpc>
                <a:spcPct val="115000"/>
              </a:lnSpc>
              <a:spcBef>
                <a:spcPts val="0"/>
              </a:spcBef>
              <a:spcAft>
                <a:spcPts val="0"/>
              </a:spcAft>
              <a:buClr>
                <a:schemeClr val="dk2"/>
              </a:buClr>
              <a:buSzPts val="1000"/>
              <a:buChar char="■"/>
            </a:pPr>
            <a:r>
              <a:rPr lang="en" sz="1000">
                <a:solidFill>
                  <a:schemeClr val="dk2"/>
                </a:solidFill>
              </a:rPr>
              <a:t>Indicators: heart rate, sleep patterns, hydration...</a:t>
            </a:r>
            <a:endParaRPr sz="1000">
              <a:solidFill>
                <a:schemeClr val="dk2"/>
              </a:solidFill>
            </a:endParaRPr>
          </a:p>
          <a:p>
            <a:pPr marL="1371600" lvl="2" indent="-292100" algn="l" rtl="0">
              <a:lnSpc>
                <a:spcPct val="115000"/>
              </a:lnSpc>
              <a:spcBef>
                <a:spcPts val="0"/>
              </a:spcBef>
              <a:spcAft>
                <a:spcPts val="0"/>
              </a:spcAft>
              <a:buClr>
                <a:schemeClr val="dk2"/>
              </a:buClr>
              <a:buSzPts val="1000"/>
              <a:buChar char="■"/>
            </a:pPr>
            <a:r>
              <a:rPr lang="en" sz="1000">
                <a:solidFill>
                  <a:schemeClr val="dk2"/>
                </a:solidFill>
              </a:rPr>
              <a:t>Alerts to individual users for stress or fatigue proximity </a:t>
            </a:r>
            <a:endParaRPr sz="1000">
              <a:solidFill>
                <a:schemeClr val="dk2"/>
              </a:solidFill>
            </a:endParaRPr>
          </a:p>
          <a:p>
            <a:pPr marL="1828800" lvl="3" indent="-292100" algn="l" rtl="0">
              <a:lnSpc>
                <a:spcPct val="115000"/>
              </a:lnSpc>
              <a:spcBef>
                <a:spcPts val="0"/>
              </a:spcBef>
              <a:spcAft>
                <a:spcPts val="0"/>
              </a:spcAft>
              <a:buClr>
                <a:schemeClr val="dk2"/>
              </a:buClr>
              <a:buSzPts val="1000"/>
              <a:buChar char="●"/>
            </a:pPr>
            <a:r>
              <a:rPr lang="en" sz="1000">
                <a:solidFill>
                  <a:schemeClr val="dk2"/>
                </a:solidFill>
              </a:rPr>
              <a:t>Personal health alerts and trend notifications </a:t>
            </a:r>
            <a:endParaRPr sz="1000">
              <a:solidFill>
                <a:schemeClr val="dk2"/>
              </a:solidFill>
            </a:endParaRPr>
          </a:p>
          <a:p>
            <a:pPr marL="1828800" lvl="3" indent="-292100" algn="l" rtl="0">
              <a:lnSpc>
                <a:spcPct val="115000"/>
              </a:lnSpc>
              <a:spcBef>
                <a:spcPts val="0"/>
              </a:spcBef>
              <a:spcAft>
                <a:spcPts val="0"/>
              </a:spcAft>
              <a:buClr>
                <a:schemeClr val="dk2"/>
              </a:buClr>
              <a:buSzPts val="1000"/>
              <a:buChar char="●"/>
            </a:pPr>
            <a:r>
              <a:rPr lang="en" sz="1000">
                <a:solidFill>
                  <a:schemeClr val="dk2"/>
                </a:solidFill>
              </a:rPr>
              <a:t>Suggestions/reminders for sleep, water intake, food intake</a:t>
            </a:r>
            <a:endParaRPr sz="1000">
              <a:solidFill>
                <a:schemeClr val="dk2"/>
              </a:solidFill>
            </a:endParaRPr>
          </a:p>
          <a:p>
            <a:pPr marL="457200" lvl="0" indent="-292100" algn="l" rtl="0">
              <a:lnSpc>
                <a:spcPct val="115000"/>
              </a:lnSpc>
              <a:spcBef>
                <a:spcPts val="0"/>
              </a:spcBef>
              <a:spcAft>
                <a:spcPts val="0"/>
              </a:spcAft>
              <a:buClr>
                <a:schemeClr val="dk2"/>
              </a:buClr>
              <a:buSzPts val="1000"/>
              <a:buChar char="●"/>
            </a:pPr>
            <a:r>
              <a:rPr lang="en" sz="1000">
                <a:solidFill>
                  <a:schemeClr val="dk2"/>
                </a:solidFill>
              </a:rPr>
              <a:t>ealth insurance companies &amp; providers</a:t>
            </a:r>
            <a:endParaRPr sz="1000">
              <a:solidFill>
                <a:schemeClr val="dk2"/>
              </a:solidFill>
            </a:endParaRPr>
          </a:p>
          <a:p>
            <a:pPr marL="914400" lvl="1" indent="-292100" algn="l" rtl="0">
              <a:lnSpc>
                <a:spcPct val="115000"/>
              </a:lnSpc>
              <a:spcBef>
                <a:spcPts val="0"/>
              </a:spcBef>
              <a:spcAft>
                <a:spcPts val="0"/>
              </a:spcAft>
              <a:buClr>
                <a:schemeClr val="dk2"/>
              </a:buClr>
              <a:buSzPts val="1000"/>
              <a:buChar char="○"/>
            </a:pPr>
            <a:r>
              <a:rPr lang="en" sz="1000">
                <a:solidFill>
                  <a:schemeClr val="dk2"/>
                </a:solidFill>
              </a:rPr>
              <a:t>Cost cutting instrument for insurance, safety/transparency instrument for providers</a:t>
            </a:r>
            <a:endParaRPr sz="1000">
              <a:solidFill>
                <a:schemeClr val="dk2"/>
              </a:solidFill>
            </a:endParaRPr>
          </a:p>
          <a:p>
            <a:pPr marL="457200" lvl="0" indent="-292100" algn="l" rtl="0">
              <a:lnSpc>
                <a:spcPct val="115000"/>
              </a:lnSpc>
              <a:spcBef>
                <a:spcPts val="0"/>
              </a:spcBef>
              <a:spcAft>
                <a:spcPts val="0"/>
              </a:spcAft>
              <a:buClr>
                <a:schemeClr val="dk2"/>
              </a:buClr>
              <a:buSzPts val="1000"/>
              <a:buChar char="●"/>
            </a:pPr>
            <a:r>
              <a:rPr lang="en" sz="1000">
                <a:solidFill>
                  <a:schemeClr val="dk2"/>
                </a:solidFill>
              </a:rPr>
              <a:t>Healthcare professionals </a:t>
            </a:r>
            <a:endParaRPr sz="1000">
              <a:solidFill>
                <a:schemeClr val="dk2"/>
              </a:solidFill>
            </a:endParaRPr>
          </a:p>
          <a:p>
            <a:pPr marL="914400" lvl="1" indent="-292100" algn="l" rtl="0">
              <a:lnSpc>
                <a:spcPct val="115000"/>
              </a:lnSpc>
              <a:spcBef>
                <a:spcPts val="0"/>
              </a:spcBef>
              <a:spcAft>
                <a:spcPts val="0"/>
              </a:spcAft>
              <a:buClr>
                <a:schemeClr val="dk2"/>
              </a:buClr>
              <a:buSzPts val="1000"/>
              <a:buChar char="○"/>
            </a:pPr>
            <a:r>
              <a:rPr lang="en" sz="1000">
                <a:solidFill>
                  <a:schemeClr val="dk2"/>
                </a:solidFill>
              </a:rPr>
              <a:t>Individuals being “monitored’, availability of data up for debate (potential ethical concern)</a:t>
            </a:r>
            <a:endParaRPr sz="1000">
              <a:solidFill>
                <a:schemeClr val="dk2"/>
              </a:solidFill>
            </a:endParaRPr>
          </a:p>
          <a:p>
            <a:pPr marL="457200" lvl="0" indent="-292100" algn="l" rtl="0">
              <a:lnSpc>
                <a:spcPct val="115000"/>
              </a:lnSpc>
              <a:spcBef>
                <a:spcPts val="0"/>
              </a:spcBef>
              <a:spcAft>
                <a:spcPts val="0"/>
              </a:spcAft>
              <a:buClr>
                <a:schemeClr val="dk2"/>
              </a:buClr>
              <a:buSzPts val="1000"/>
              <a:buChar char="●"/>
            </a:pPr>
            <a:r>
              <a:rPr lang="en" sz="1000">
                <a:solidFill>
                  <a:schemeClr val="dk2"/>
                </a:solidFill>
              </a:rPr>
              <a:t>Wearable hardware companies -- fitbit, apple, samsung</a:t>
            </a:r>
            <a:endParaRPr sz="1000">
              <a:solidFill>
                <a:schemeClr val="dk2"/>
              </a:solidFill>
            </a:endParaRPr>
          </a:p>
          <a:p>
            <a:pPr marL="914400" lvl="1" indent="-292100" algn="l" rtl="0">
              <a:lnSpc>
                <a:spcPct val="115000"/>
              </a:lnSpc>
              <a:spcBef>
                <a:spcPts val="0"/>
              </a:spcBef>
              <a:spcAft>
                <a:spcPts val="0"/>
              </a:spcAft>
              <a:buClr>
                <a:schemeClr val="dk2"/>
              </a:buClr>
              <a:buSzPts val="1000"/>
              <a:buChar char="○"/>
            </a:pPr>
            <a:r>
              <a:rPr lang="en" sz="1000">
                <a:solidFill>
                  <a:schemeClr val="dk2"/>
                </a:solidFill>
              </a:rPr>
              <a:t>Accuracy of data/power of model incredibly important  </a:t>
            </a:r>
            <a:endParaRPr sz="1000">
              <a:solidFill>
                <a:schemeClr val="dk2"/>
              </a:solidFill>
            </a:endParaRPr>
          </a:p>
          <a:p>
            <a:pPr marL="457200" lvl="0" indent="-292100" algn="l" rtl="0">
              <a:lnSpc>
                <a:spcPct val="115000"/>
              </a:lnSpc>
              <a:spcBef>
                <a:spcPts val="0"/>
              </a:spcBef>
              <a:spcAft>
                <a:spcPts val="0"/>
              </a:spcAft>
              <a:buClr>
                <a:schemeClr val="dk2"/>
              </a:buClr>
              <a:buSzPts val="1000"/>
              <a:buChar char="●"/>
            </a:pPr>
            <a:r>
              <a:rPr lang="en" sz="1000">
                <a:solidFill>
                  <a:schemeClr val="dk2"/>
                </a:solidFill>
              </a:rPr>
              <a:t>Data service providers -- </a:t>
            </a:r>
            <a:endParaRPr sz="1000">
              <a:solidFill>
                <a:schemeClr val="dk2"/>
              </a:solidFill>
            </a:endParaRPr>
          </a:p>
          <a:p>
            <a:pPr marL="914400" lvl="1" indent="-292100" algn="l" rtl="0">
              <a:lnSpc>
                <a:spcPct val="115000"/>
              </a:lnSpc>
              <a:spcBef>
                <a:spcPts val="0"/>
              </a:spcBef>
              <a:spcAft>
                <a:spcPts val="0"/>
              </a:spcAft>
              <a:buClr>
                <a:schemeClr val="dk2"/>
              </a:buClr>
              <a:buSzPts val="1000"/>
              <a:buChar char="○"/>
            </a:pPr>
            <a:r>
              <a:rPr lang="en" sz="1000">
                <a:solidFill>
                  <a:schemeClr val="dk2"/>
                </a:solidFill>
              </a:rPr>
              <a:t>there will need to be data networks capable of accommodating the amount of measurable data for individuals being monitored. The data may or may not constitute health related data and thus may have certain legal protections or require particular levels of security</a:t>
            </a:r>
            <a:endParaRPr sz="1000">
              <a:solidFill>
                <a:schemeClr val="dk2"/>
              </a:solidFill>
            </a:endParaRPr>
          </a:p>
          <a:p>
            <a:pPr marL="457200" lvl="0" indent="-292100" algn="l" rtl="0">
              <a:lnSpc>
                <a:spcPct val="115000"/>
              </a:lnSpc>
              <a:spcBef>
                <a:spcPts val="0"/>
              </a:spcBef>
              <a:spcAft>
                <a:spcPts val="0"/>
              </a:spcAft>
              <a:buClr>
                <a:schemeClr val="dk2"/>
              </a:buClr>
              <a:buSzPts val="1000"/>
              <a:buChar char="●"/>
            </a:pPr>
            <a:r>
              <a:rPr lang="en" sz="1000">
                <a:solidFill>
                  <a:schemeClr val="dk2"/>
                </a:solidFill>
              </a:rPr>
              <a:t>Healthcare legislators - </a:t>
            </a:r>
            <a:endParaRPr sz="1000">
              <a:solidFill>
                <a:schemeClr val="dk2"/>
              </a:solidFill>
            </a:endParaRPr>
          </a:p>
          <a:p>
            <a:pPr marL="914400" lvl="1" indent="-292100" algn="l" rtl="0">
              <a:lnSpc>
                <a:spcPct val="115000"/>
              </a:lnSpc>
              <a:spcBef>
                <a:spcPts val="0"/>
              </a:spcBef>
              <a:spcAft>
                <a:spcPts val="0"/>
              </a:spcAft>
              <a:buClr>
                <a:schemeClr val="dk2"/>
              </a:buClr>
              <a:buSzPts val="1000"/>
              <a:buChar char="○"/>
            </a:pPr>
            <a:r>
              <a:rPr lang="en" sz="1000">
                <a:solidFill>
                  <a:schemeClr val="dk2"/>
                </a:solidFill>
              </a:rPr>
              <a:t>as the use of wearable health data does not have legal precedents in any landmark malpractice or other cases for that matter, the extent to which it can be used may pose important legal questions </a:t>
            </a:r>
            <a:endParaRPr sz="1000">
              <a:solidFill>
                <a:schemeClr val="dk2"/>
              </a:solidFill>
            </a:endParaRPr>
          </a:p>
          <a:p>
            <a:pPr marL="457200" lvl="0" indent="-292100" algn="l" rtl="0">
              <a:lnSpc>
                <a:spcPct val="115000"/>
              </a:lnSpc>
              <a:spcBef>
                <a:spcPts val="0"/>
              </a:spcBef>
              <a:spcAft>
                <a:spcPts val="0"/>
              </a:spcAft>
              <a:buClr>
                <a:schemeClr val="dk2"/>
              </a:buClr>
              <a:buSzPts val="1000"/>
              <a:buChar char="●"/>
            </a:pPr>
            <a:r>
              <a:rPr lang="en" sz="1000">
                <a:solidFill>
                  <a:schemeClr val="dk2"/>
                </a:solidFill>
              </a:rPr>
              <a:t>Start with insurance companies, pitch cost reduction potential</a:t>
            </a:r>
            <a:endParaRPr sz="1000">
              <a:solidFill>
                <a:schemeClr val="dk2"/>
              </a:solidFill>
            </a:endParaRPr>
          </a:p>
          <a:p>
            <a:pPr marL="457200" lvl="0" indent="-292100" algn="l" rtl="0">
              <a:lnSpc>
                <a:spcPct val="115000"/>
              </a:lnSpc>
              <a:spcBef>
                <a:spcPts val="0"/>
              </a:spcBef>
              <a:spcAft>
                <a:spcPts val="0"/>
              </a:spcAft>
              <a:buClr>
                <a:schemeClr val="dk2"/>
              </a:buClr>
              <a:buSzPts val="1000"/>
              <a:buChar char="●"/>
            </a:pPr>
            <a:r>
              <a:rPr lang="en" sz="1000">
                <a:solidFill>
                  <a:schemeClr val="dk2"/>
                </a:solidFill>
              </a:rPr>
              <a:t>Offer malpractice insurance premium discounts for a university hospital willing to test the product (observation and analysis)</a:t>
            </a:r>
            <a:endParaRPr sz="1000">
              <a:solidFill>
                <a:schemeClr val="dk2"/>
              </a:solidFill>
            </a:endParaRPr>
          </a:p>
          <a:p>
            <a:pPr marL="914400" lvl="1" indent="-292100" algn="l" rtl="0">
              <a:lnSpc>
                <a:spcPct val="115000"/>
              </a:lnSpc>
              <a:spcBef>
                <a:spcPts val="0"/>
              </a:spcBef>
              <a:spcAft>
                <a:spcPts val="0"/>
              </a:spcAft>
              <a:buClr>
                <a:schemeClr val="dk2"/>
              </a:buClr>
              <a:buSzPts val="1000"/>
              <a:buChar char="○"/>
            </a:pPr>
            <a:r>
              <a:rPr lang="en" sz="1000">
                <a:solidFill>
                  <a:schemeClr val="dk2"/>
                </a:solidFill>
              </a:rPr>
              <a:t>Improvement of employee relations</a:t>
            </a:r>
            <a:endParaRPr sz="1000">
              <a:solidFill>
                <a:schemeClr val="dk2"/>
              </a:solidFill>
            </a:endParaRPr>
          </a:p>
          <a:p>
            <a:pPr marL="914400" lvl="1" indent="-292100" algn="l" rtl="0">
              <a:lnSpc>
                <a:spcPct val="115000"/>
              </a:lnSpc>
              <a:spcBef>
                <a:spcPts val="0"/>
              </a:spcBef>
              <a:spcAft>
                <a:spcPts val="0"/>
              </a:spcAft>
              <a:buClr>
                <a:schemeClr val="dk2"/>
              </a:buClr>
              <a:buSzPts val="1000"/>
              <a:buChar char="○"/>
            </a:pPr>
            <a:r>
              <a:rPr lang="en" sz="1000">
                <a:solidFill>
                  <a:schemeClr val="dk2"/>
                </a:solidFill>
              </a:rPr>
              <a:t>Improvement of services</a:t>
            </a:r>
            <a:endParaRPr sz="1000">
              <a:solidFill>
                <a:schemeClr val="dk2"/>
              </a:solidFill>
            </a:endParaRPr>
          </a:p>
          <a:p>
            <a:pPr marL="457200" lvl="0" indent="-292100" algn="l" rtl="0">
              <a:lnSpc>
                <a:spcPct val="115000"/>
              </a:lnSpc>
              <a:spcBef>
                <a:spcPts val="0"/>
              </a:spcBef>
              <a:spcAft>
                <a:spcPts val="0"/>
              </a:spcAft>
              <a:buClr>
                <a:schemeClr val="dk2"/>
              </a:buClr>
              <a:buSzPts val="1000"/>
              <a:buChar char="●"/>
            </a:pPr>
            <a:r>
              <a:rPr lang="en" sz="1000">
                <a:solidFill>
                  <a:schemeClr val="dk2"/>
                </a:solidFill>
              </a:rPr>
              <a:t>Present findings at conferences to earn recognition (operational period)</a:t>
            </a:r>
            <a:endParaRPr sz="1000">
              <a:solidFill>
                <a:schemeClr val="dk2"/>
              </a:solidFill>
            </a:endParaRPr>
          </a:p>
          <a:p>
            <a:pPr marL="0" lvl="0" indent="0" algn="l" rtl="0">
              <a:spcBef>
                <a:spcPts val="160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beb15dc83_0_20: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beb15dc8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Helvetica Neue"/>
                <a:ea typeface="Helvetica Neue"/>
                <a:cs typeface="Helvetica Neue"/>
                <a:sym typeface="Helvetica Neue"/>
              </a:rPr>
              <a:t>Nicholas </a:t>
            </a:r>
            <a:endParaRPr>
              <a:latin typeface="Helvetica Neue"/>
              <a:ea typeface="Helvetica Neue"/>
              <a:cs typeface="Helvetica Neue"/>
              <a:sym typeface="Helvetica Neue"/>
            </a:endParaRPr>
          </a:p>
          <a:p>
            <a:pPr marL="0" lvl="0" indent="0" algn="l" rtl="0">
              <a:lnSpc>
                <a:spcPct val="115000"/>
              </a:lnSpc>
              <a:spcBef>
                <a:spcPts val="0"/>
              </a:spcBef>
              <a:spcAft>
                <a:spcPts val="0"/>
              </a:spcAft>
              <a:buNone/>
            </a:pPr>
            <a:endParaRPr>
              <a:latin typeface="Helvetica Neue"/>
              <a:ea typeface="Helvetica Neue"/>
              <a:cs typeface="Helvetica Neue"/>
              <a:sym typeface="Helvetica Neue"/>
            </a:endParaRPr>
          </a:p>
          <a:p>
            <a:pPr marL="457200" marR="0" lvl="0" indent="-298450" algn="l" rtl="0">
              <a:lnSpc>
                <a:spcPct val="115000"/>
              </a:lnSpc>
              <a:spcBef>
                <a:spcPts val="0"/>
              </a:spcBef>
              <a:spcAft>
                <a:spcPts val="0"/>
              </a:spcAft>
              <a:buClr>
                <a:srgbClr val="000000"/>
              </a:buClr>
              <a:buSzPts val="1100"/>
              <a:buFont typeface="Helvetica Neue"/>
              <a:buChar char="●"/>
            </a:pPr>
            <a:r>
              <a:rPr lang="en">
                <a:latin typeface="Helvetica Neue"/>
                <a:ea typeface="Helvetica Neue"/>
                <a:cs typeface="Helvetica Neue"/>
                <a:sym typeface="Helvetica Neue"/>
              </a:rPr>
              <a:t>Currently, wearable devices are used in numerous applications. The enterprise edition of Google Glasses has been utilized to assess processes and bolster productivity through gains in efficiency.</a:t>
            </a:r>
            <a:endParaRPr>
              <a:latin typeface="Helvetica Neue"/>
              <a:ea typeface="Helvetica Neue"/>
              <a:cs typeface="Helvetica Neue"/>
              <a:sym typeface="Helvetica Neue"/>
            </a:endParaRPr>
          </a:p>
          <a:p>
            <a:pPr marL="457200" marR="0" lvl="0" indent="-298450" algn="l" rtl="0">
              <a:lnSpc>
                <a:spcPct val="115000"/>
              </a:lnSpc>
              <a:spcBef>
                <a:spcPts val="0"/>
              </a:spcBef>
              <a:spcAft>
                <a:spcPts val="0"/>
              </a:spcAft>
              <a:buClr>
                <a:srgbClr val="000000"/>
              </a:buClr>
              <a:buSzPts val="1100"/>
              <a:buFont typeface="Helvetica Neue"/>
              <a:buChar char="●"/>
            </a:pPr>
            <a:r>
              <a:rPr lang="en">
                <a:latin typeface="Helvetica Neue"/>
                <a:ea typeface="Helvetica Neue"/>
                <a:cs typeface="Helvetica Neue"/>
                <a:sym typeface="Helvetica Neue"/>
              </a:rPr>
              <a:t>Additionally, most of us are well acquainted with the use of employee security badges, in fact for many of us we can’t even get into work without one.</a:t>
            </a:r>
            <a:endParaRPr>
              <a:latin typeface="Helvetica Neue"/>
              <a:ea typeface="Helvetica Neue"/>
              <a:cs typeface="Helvetica Neue"/>
              <a:sym typeface="Helvetica Neue"/>
            </a:endParaRPr>
          </a:p>
          <a:p>
            <a:pPr marL="457200" marR="0" lvl="0" indent="-298450" algn="l" rtl="0">
              <a:lnSpc>
                <a:spcPct val="115000"/>
              </a:lnSpc>
              <a:spcBef>
                <a:spcPts val="0"/>
              </a:spcBef>
              <a:spcAft>
                <a:spcPts val="0"/>
              </a:spcAft>
              <a:buClr>
                <a:srgbClr val="000000"/>
              </a:buClr>
              <a:buSzPts val="1100"/>
              <a:buFont typeface="Helvetica Neue"/>
              <a:buChar char="●"/>
            </a:pPr>
            <a:r>
              <a:rPr lang="en">
                <a:latin typeface="Helvetica Neue"/>
                <a:ea typeface="Helvetica Neue"/>
                <a:cs typeface="Helvetica Neue"/>
                <a:sym typeface="Helvetica Neue"/>
              </a:rPr>
              <a:t>Furthermore, many companies have initiated programs to increase employee activity through the use of pedometers. So, its safe to say that wearable devices are a common occurrence in todays business environment</a:t>
            </a:r>
            <a:endParaRPr>
              <a:latin typeface="Helvetica Neue"/>
              <a:ea typeface="Helvetica Neue"/>
              <a:cs typeface="Helvetica Neue"/>
              <a:sym typeface="Helvetica Neue"/>
            </a:endParaRPr>
          </a:p>
          <a:p>
            <a:pPr marL="457200" marR="0" lvl="0" indent="-298450" algn="l" rtl="0">
              <a:lnSpc>
                <a:spcPct val="115000"/>
              </a:lnSpc>
              <a:spcBef>
                <a:spcPts val="0"/>
              </a:spcBef>
              <a:spcAft>
                <a:spcPts val="0"/>
              </a:spcAft>
              <a:buClr>
                <a:srgbClr val="000000"/>
              </a:buClr>
              <a:buSzPts val="1100"/>
              <a:buFont typeface="Helvetica Neue"/>
              <a:buChar char="●"/>
            </a:pPr>
            <a:r>
              <a:rPr lang="en">
                <a:latin typeface="Helvetica Neue"/>
                <a:ea typeface="Helvetica Neue"/>
                <a:cs typeface="Helvetica Neue"/>
                <a:sym typeface="Helvetica Neue"/>
              </a:rPr>
              <a:t>Now to take that a step further there are several companies that aim to measure fatigue specifically. Smart cap is a device that uses EEG to directly measure fatigue this is already seeing use in the mining and transportation industries.</a:t>
            </a:r>
            <a:endParaRPr>
              <a:latin typeface="Helvetica Neue"/>
              <a:ea typeface="Helvetica Neue"/>
              <a:cs typeface="Helvetica Neue"/>
              <a:sym typeface="Helvetica Neue"/>
            </a:endParaRPr>
          </a:p>
          <a:p>
            <a:pPr marL="457200" marR="0" lvl="0" indent="-298450" algn="l" rtl="0">
              <a:lnSpc>
                <a:spcPct val="115000"/>
              </a:lnSpc>
              <a:spcBef>
                <a:spcPts val="0"/>
              </a:spcBef>
              <a:spcAft>
                <a:spcPts val="0"/>
              </a:spcAft>
              <a:buClr>
                <a:srgbClr val="000000"/>
              </a:buClr>
              <a:buSzPts val="1100"/>
              <a:buFont typeface="Helvetica Neue"/>
              <a:buChar char="●"/>
            </a:pPr>
            <a:r>
              <a:rPr lang="en">
                <a:latin typeface="Helvetica Neue"/>
                <a:ea typeface="Helvetica Neue"/>
                <a:cs typeface="Helvetica Neue"/>
                <a:sym typeface="Helvetica Neue"/>
              </a:rPr>
              <a:t>Fitbits are a wrist worn device that are able to measure parameters such as heart rate, step count as well as sleep.</a:t>
            </a:r>
            <a:endParaRPr>
              <a:latin typeface="Helvetica Neue"/>
              <a:ea typeface="Helvetica Neue"/>
              <a:cs typeface="Helvetica Neue"/>
              <a:sym typeface="Helvetica Neue"/>
            </a:endParaRPr>
          </a:p>
          <a:p>
            <a:pPr marL="457200" marR="0" lvl="0" indent="-298450" algn="l" rtl="0">
              <a:lnSpc>
                <a:spcPct val="115000"/>
              </a:lnSpc>
              <a:spcBef>
                <a:spcPts val="0"/>
              </a:spcBef>
              <a:spcAft>
                <a:spcPts val="0"/>
              </a:spcAft>
              <a:buClr>
                <a:srgbClr val="000000"/>
              </a:buClr>
              <a:buSzPts val="1100"/>
              <a:buFont typeface="Helvetica Neue"/>
              <a:buChar char="●"/>
            </a:pPr>
            <a:r>
              <a:rPr lang="en">
                <a:latin typeface="Helvetica Neue"/>
                <a:ea typeface="Helvetica Neue"/>
                <a:cs typeface="Helvetica Neue"/>
                <a:sym typeface="Helvetica Neue"/>
              </a:rPr>
              <a:t>Finally, in the near future we may see google glasses with the ability to track eye movement, which can be used to track attention and fatigue. </a:t>
            </a:r>
            <a:endParaRPr>
              <a:latin typeface="Helvetica Neue"/>
              <a:ea typeface="Helvetica Neue"/>
              <a:cs typeface="Helvetica Neue"/>
              <a:sym typeface="Helvetica Neue"/>
            </a:endParaRPr>
          </a:p>
          <a:p>
            <a:pPr marL="0" marR="0" lvl="0" indent="0" algn="l" rtl="0">
              <a:lnSpc>
                <a:spcPct val="115000"/>
              </a:lnSpc>
              <a:spcBef>
                <a:spcPts val="0"/>
              </a:spcBef>
              <a:spcAft>
                <a:spcPts val="0"/>
              </a:spcAft>
              <a:buNone/>
            </a:pPr>
            <a:endParaRPr>
              <a:latin typeface="Helvetica Neue"/>
              <a:ea typeface="Helvetica Neue"/>
              <a:cs typeface="Helvetica Neue"/>
              <a:sym typeface="Helvetica Neue"/>
            </a:endParaRPr>
          </a:p>
          <a:p>
            <a:pPr marL="457200" marR="0" lvl="0" indent="0" algn="l" rtl="0">
              <a:lnSpc>
                <a:spcPct val="115000"/>
              </a:lnSpc>
              <a:spcBef>
                <a:spcPts val="0"/>
              </a:spcBef>
              <a:spcAft>
                <a:spcPts val="0"/>
              </a:spcAft>
              <a:buNone/>
            </a:pPr>
            <a:endParaRPr>
              <a:latin typeface="Helvetica Neue"/>
              <a:ea typeface="Helvetica Neue"/>
              <a:cs typeface="Helvetica Neue"/>
              <a:sym typeface="Helvetica Neue"/>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c138e3dab_2_6: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c138e3dab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Nicholas</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a:solidFill>
                  <a:schemeClr val="dk1"/>
                </a:solidFill>
                <a:latin typeface="Helvetica Neue"/>
                <a:ea typeface="Helvetica Neue"/>
                <a:cs typeface="Helvetica Neue"/>
                <a:sym typeface="Helvetica Neue"/>
              </a:rPr>
              <a:t>So the question we set out to answer is as follows, Can we associate rates of medical malpractice with employee fatigue signals as measured by wearable devices.</a:t>
            </a:r>
            <a:endParaRPr>
              <a:solidFill>
                <a:schemeClr val="dk1"/>
              </a:solidFill>
              <a:latin typeface="Helvetica Neue"/>
              <a:ea typeface="Helvetica Neue"/>
              <a:cs typeface="Helvetica Neue"/>
              <a:sym typeface="Helvetica Neue"/>
            </a:endParaRPr>
          </a:p>
          <a:p>
            <a:pPr marL="0" lvl="0" indent="0" algn="l" rtl="0">
              <a:lnSpc>
                <a:spcPct val="115000"/>
              </a:lnSpc>
              <a:spcBef>
                <a:spcPts val="1600"/>
              </a:spcBef>
              <a:spcAft>
                <a:spcPts val="0"/>
              </a:spcAft>
              <a:buClr>
                <a:schemeClr val="dk1"/>
              </a:buClr>
              <a:buSzPts val="1100"/>
              <a:buFont typeface="Arial"/>
              <a:buNone/>
            </a:pPr>
            <a:r>
              <a:rPr lang="en">
                <a:solidFill>
                  <a:schemeClr val="dk1"/>
                </a:solidFill>
                <a:latin typeface="Helvetica Neue"/>
                <a:ea typeface="Helvetica Neue"/>
                <a:cs typeface="Helvetica Neue"/>
                <a:sym typeface="Helvetica Neue"/>
              </a:rPr>
              <a:t>The reason this is an important question is because malpractice costs measure in the billions annually.  Decreasing fatigue related errors will have a direct impact on the bottom line of medical insurance providers. However, Beyond just the dollar cost is the impact errors have on the life of the patients. By understanding and reducing fatigue related errors we aim to assist medical professionals in their end goal of bettering the life of their patients. </a:t>
            </a:r>
            <a:endParaRPr>
              <a:solidFill>
                <a:schemeClr val="dk1"/>
              </a:solidFill>
              <a:latin typeface="Helvetica Neue"/>
              <a:ea typeface="Helvetica Neue"/>
              <a:cs typeface="Helvetica Neue"/>
              <a:sym typeface="Helvetica Neue"/>
            </a:endParaRPr>
          </a:p>
          <a:p>
            <a:pPr marL="0" lvl="0" indent="0" algn="l" rtl="0">
              <a:lnSpc>
                <a:spcPct val="115000"/>
              </a:lnSpc>
              <a:spcBef>
                <a:spcPts val="1600"/>
              </a:spcBef>
              <a:spcAft>
                <a:spcPts val="0"/>
              </a:spcAft>
              <a:buClr>
                <a:schemeClr val="dk1"/>
              </a:buClr>
              <a:buSzPts val="1100"/>
              <a:buFont typeface="Arial"/>
              <a:buNone/>
            </a:pPr>
            <a:endParaRPr>
              <a:solidFill>
                <a:schemeClr val="dk1"/>
              </a:solidFill>
              <a:latin typeface="Helvetica Neue"/>
              <a:ea typeface="Helvetica Neue"/>
              <a:cs typeface="Helvetica Neue"/>
              <a:sym typeface="Helvetica Neue"/>
            </a:endParaRPr>
          </a:p>
          <a:p>
            <a:pPr marL="0" lvl="0" indent="0" algn="l" rtl="0">
              <a:spcBef>
                <a:spcPts val="1600"/>
              </a:spcBef>
              <a:spcAft>
                <a:spcPts val="0"/>
              </a:spcAft>
              <a:buClr>
                <a:schemeClr val="dk1"/>
              </a:buClr>
              <a:buSzPts val="1100"/>
              <a:buFont typeface="Arial"/>
              <a:buNone/>
            </a:pPr>
            <a:endParaRPr>
              <a:solidFill>
                <a:schemeClr val="dk1"/>
              </a:solidFill>
              <a:latin typeface="Helvetica Neue"/>
              <a:ea typeface="Helvetica Neue"/>
              <a:cs typeface="Helvetica Neue"/>
              <a:sym typeface="Helvetica Neue"/>
            </a:endParaRPr>
          </a:p>
          <a:p>
            <a:pPr marL="0" lvl="0" indent="0" algn="l" rtl="0">
              <a:lnSpc>
                <a:spcPct val="115000"/>
              </a:lnSpc>
              <a:spcBef>
                <a:spcPts val="0"/>
              </a:spcBef>
              <a:spcAft>
                <a:spcPts val="0"/>
              </a:spcAft>
              <a:buClr>
                <a:schemeClr val="dk1"/>
              </a:buClr>
              <a:buSzPts val="1100"/>
              <a:buFont typeface="Arial"/>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2c138e3dab_2_62: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2c138e3dab_2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Nishant</a:t>
            </a:r>
            <a:endParaRPr/>
          </a:p>
          <a:p>
            <a:pPr marL="0" lvl="0" indent="0" algn="l" rtl="0">
              <a:spcBef>
                <a:spcPts val="0"/>
              </a:spcBef>
              <a:spcAft>
                <a:spcPts val="0"/>
              </a:spcAft>
              <a:buNone/>
            </a:pPr>
            <a:endParaRPr/>
          </a:p>
          <a:p>
            <a:pPr marL="0" lvl="0" indent="0" algn="l" rtl="0">
              <a:spcBef>
                <a:spcPts val="0"/>
              </a:spcBef>
              <a:spcAft>
                <a:spcPts val="0"/>
              </a:spcAft>
              <a:buNone/>
            </a:pPr>
            <a:r>
              <a:rPr lang="en"/>
              <a:t>We propose a 3 stage approach to solving this problem. Our needs are to gather data, understand the data, and onboard stakeholders. In our first stage, we will focus on data collection. We will use a teaching hospital for this period: we plan to market our idea to insurance companies and leverage their support to offer a discount on malpractice insurance premiums to a willing hospital. </a:t>
            </a:r>
            <a:r>
              <a:rPr lang="en">
                <a:solidFill>
                  <a:schemeClr val="dk1"/>
                </a:solidFill>
              </a:rPr>
              <a:t>We will set baselines with a subsample of nurses and residents. </a:t>
            </a:r>
            <a:r>
              <a:rPr lang="en"/>
              <a:t>We will introduce them to the EEG/smartcap technology in person and take a quick baseline of their signals in person to prevent spoofing. We will then passively collect data from these individuals: this collection period will last between 6 months and one year. During this time, we will also tabulate avoidable errors made.</a:t>
            </a:r>
            <a:endParaRPr/>
          </a:p>
          <a:p>
            <a:pPr marL="0" lvl="0" indent="0" algn="l" rtl="0">
              <a:spcBef>
                <a:spcPts val="0"/>
              </a:spcBef>
              <a:spcAft>
                <a:spcPts val="0"/>
              </a:spcAft>
              <a:buNone/>
            </a:pPr>
            <a:endParaRPr/>
          </a:p>
          <a:p>
            <a:pPr marL="0" lvl="0" indent="0" algn="l" rtl="0">
              <a:spcBef>
                <a:spcPts val="0"/>
              </a:spcBef>
              <a:spcAft>
                <a:spcPts val="0"/>
              </a:spcAft>
              <a:buNone/>
            </a:pPr>
            <a:r>
              <a:rPr lang="en"/>
              <a:t>In Stage two, we will analyze the data we have collected and identify EEG patterns in which more mistakes are made, calculating acceptable thresholds. This will require the explicit identification of avoidable errors, in addition to the creation of a structuring of EEG data and individual baselines.</a:t>
            </a:r>
            <a:endParaRPr/>
          </a:p>
          <a:p>
            <a:pPr marL="0" lvl="0" indent="0" algn="l" rtl="0">
              <a:spcBef>
                <a:spcPts val="0"/>
              </a:spcBef>
              <a:spcAft>
                <a:spcPts val="0"/>
              </a:spcAft>
              <a:buNone/>
            </a:pPr>
            <a:endParaRPr/>
          </a:p>
          <a:p>
            <a:pPr marL="0" lvl="0" indent="0" algn="l" rtl="0">
              <a:spcBef>
                <a:spcPts val="0"/>
              </a:spcBef>
              <a:spcAft>
                <a:spcPts val="0"/>
              </a:spcAft>
              <a:buNone/>
            </a:pPr>
            <a:r>
              <a:rPr lang="en"/>
              <a:t>Finally, we will evangelize this technology at conferences once we have quantified our reduction in error rates and associated cost.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2c138e3dab_2_337: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2c138e3dab_2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900">
                <a:solidFill>
                  <a:schemeClr val="dk1"/>
                </a:solidFill>
              </a:rPr>
              <a:t>David Lindsey</a:t>
            </a:r>
            <a:endParaRPr sz="9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en" sz="900">
                <a:solidFill>
                  <a:schemeClr val="dk1"/>
                </a:solidFill>
              </a:rPr>
              <a:t>The final Product would include</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Physical sensors for collecting metrics</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Indicators for heart rate, sleep patterns, and hydration.</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Alerts  for stress or fatigue level proximity as well as suggestions/reminders for sleep, water intake, food intake</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The primary stakeholders and target audience would be</a:t>
            </a:r>
            <a:endParaRPr sz="900">
              <a:solidFill>
                <a:schemeClr val="dk1"/>
              </a:solidFill>
            </a:endParaRPr>
          </a:p>
          <a:p>
            <a:pPr marL="457200" lvl="0" indent="-285750" algn="l" rtl="0">
              <a:lnSpc>
                <a:spcPct val="115000"/>
              </a:lnSpc>
              <a:spcBef>
                <a:spcPts val="0"/>
              </a:spcBef>
              <a:spcAft>
                <a:spcPts val="0"/>
              </a:spcAft>
              <a:buClr>
                <a:schemeClr val="dk1"/>
              </a:buClr>
              <a:buSzPts val="900"/>
              <a:buChar char="●"/>
            </a:pPr>
            <a:r>
              <a:rPr lang="en" sz="900">
                <a:solidFill>
                  <a:schemeClr val="dk1"/>
                </a:solidFill>
              </a:rPr>
              <a:t>Health insurance companies &amp; providers</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As Cost cutting instrument for insurance and tool for safety/transparency among covered providers</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The other most important stakeholders would be </a:t>
            </a:r>
            <a:endParaRPr sz="900">
              <a:solidFill>
                <a:schemeClr val="dk1"/>
              </a:solidFill>
            </a:endParaRPr>
          </a:p>
          <a:p>
            <a:pPr marL="457200" lvl="0" indent="-285750" algn="l" rtl="0">
              <a:lnSpc>
                <a:spcPct val="115000"/>
              </a:lnSpc>
              <a:spcBef>
                <a:spcPts val="0"/>
              </a:spcBef>
              <a:spcAft>
                <a:spcPts val="0"/>
              </a:spcAft>
              <a:buClr>
                <a:schemeClr val="dk1"/>
              </a:buClr>
              <a:buSzPts val="900"/>
              <a:buChar char="●"/>
            </a:pPr>
            <a:r>
              <a:rPr lang="en" sz="900">
                <a:solidFill>
                  <a:schemeClr val="dk1"/>
                </a:solidFill>
              </a:rPr>
              <a:t>Healthcare professionals, doctors, nurses and staff who are the individuals being “monitored’ but the wearables.</a:t>
            </a:r>
            <a:endParaRPr sz="900">
              <a:solidFill>
                <a:schemeClr val="dk1"/>
              </a:solidFill>
            </a:endParaRPr>
          </a:p>
          <a:p>
            <a:pPr marL="457200" lvl="0" indent="-285750" algn="l" rtl="0">
              <a:lnSpc>
                <a:spcPct val="115000"/>
              </a:lnSpc>
              <a:spcBef>
                <a:spcPts val="0"/>
              </a:spcBef>
              <a:spcAft>
                <a:spcPts val="0"/>
              </a:spcAft>
              <a:buClr>
                <a:schemeClr val="dk1"/>
              </a:buClr>
              <a:buSzPts val="900"/>
              <a:buChar char="●"/>
            </a:pPr>
            <a:r>
              <a:rPr lang="en" sz="900">
                <a:solidFill>
                  <a:schemeClr val="dk1"/>
                </a:solidFill>
              </a:rPr>
              <a:t>Of course then </a:t>
            </a:r>
            <a:endParaRPr sz="900">
              <a:solidFill>
                <a:schemeClr val="dk1"/>
              </a:solidFill>
            </a:endParaRPr>
          </a:p>
          <a:p>
            <a:pPr marL="457200" lvl="0" indent="-285750" algn="l" rtl="0">
              <a:lnSpc>
                <a:spcPct val="115000"/>
              </a:lnSpc>
              <a:spcBef>
                <a:spcPts val="0"/>
              </a:spcBef>
              <a:spcAft>
                <a:spcPts val="0"/>
              </a:spcAft>
              <a:buClr>
                <a:schemeClr val="dk1"/>
              </a:buClr>
              <a:buSzPts val="900"/>
              <a:buChar char="●"/>
            </a:pPr>
            <a:r>
              <a:rPr lang="en" sz="900">
                <a:solidFill>
                  <a:schemeClr val="dk1"/>
                </a:solidFill>
              </a:rPr>
              <a:t>Wearable monitor hardware producers like -- fitbit, apple, samsung as the Accuracy of data and the power of model will be instrumental   </a:t>
            </a:r>
            <a:endParaRPr sz="900">
              <a:solidFill>
                <a:schemeClr val="dk1"/>
              </a:solidFill>
            </a:endParaRPr>
          </a:p>
          <a:p>
            <a:pPr marL="457200" lvl="0" indent="-285750" algn="l" rtl="0">
              <a:lnSpc>
                <a:spcPct val="115000"/>
              </a:lnSpc>
              <a:spcBef>
                <a:spcPts val="0"/>
              </a:spcBef>
              <a:spcAft>
                <a:spcPts val="0"/>
              </a:spcAft>
              <a:buClr>
                <a:schemeClr val="dk1"/>
              </a:buClr>
              <a:buSzPts val="900"/>
              <a:buChar char="●"/>
            </a:pPr>
            <a:r>
              <a:rPr lang="en" sz="900">
                <a:solidFill>
                  <a:schemeClr val="dk1"/>
                </a:solidFill>
              </a:rPr>
              <a:t>Also healthcare and policy legislators - </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as the use of wearable health data does not have legal precedents in any landmark malpractice or other cases for that matter, the extent to which it can be used may pose important legal questions</a:t>
            </a:r>
            <a:endParaRPr sz="900">
              <a:solidFill>
                <a:schemeClr val="dk1"/>
              </a:solidFill>
            </a:endParaRPr>
          </a:p>
          <a:p>
            <a:pPr marL="457200" lvl="0" indent="-285750" algn="l" rtl="0">
              <a:lnSpc>
                <a:spcPct val="115000"/>
              </a:lnSpc>
              <a:spcBef>
                <a:spcPts val="0"/>
              </a:spcBef>
              <a:spcAft>
                <a:spcPts val="0"/>
              </a:spcAft>
              <a:buClr>
                <a:schemeClr val="dk1"/>
              </a:buClr>
              <a:buSzPts val="900"/>
              <a:buChar char="●"/>
            </a:pPr>
            <a:r>
              <a:rPr lang="en" sz="900">
                <a:solidFill>
                  <a:schemeClr val="dk1"/>
                </a:solidFill>
              </a:rPr>
              <a:t>There also need to be standards for the validity of metrics gathered. The FDA has already set up a recertification program for digital health products</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On-boarding would start with health insurance companies who might offer malpractice insurance premium discounts for a university hospital or other health care provider willing to test the product </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It would be pitched to the provider as both an HR and  client services enhancement tool. Well-rested  doctors, nurses, and staff lead to better service </a:t>
            </a:r>
            <a:endParaRPr sz="900">
              <a:solidFill>
                <a:schemeClr val="dk1"/>
              </a:solidFill>
            </a:endParaRPr>
          </a:p>
          <a:p>
            <a:pPr marL="914400" lvl="1" indent="-285750" algn="l" rtl="0">
              <a:lnSpc>
                <a:spcPct val="115000"/>
              </a:lnSpc>
              <a:spcBef>
                <a:spcPts val="0"/>
              </a:spcBef>
              <a:spcAft>
                <a:spcPts val="0"/>
              </a:spcAft>
              <a:buClr>
                <a:schemeClr val="dk1"/>
              </a:buClr>
              <a:buSzPts val="900"/>
              <a:buChar char="○"/>
            </a:pPr>
            <a:r>
              <a:rPr lang="en" sz="900">
                <a:solidFill>
                  <a:schemeClr val="dk1"/>
                </a:solidFill>
              </a:rPr>
              <a:t>Findings would be presented at conferences to earn recognition and improve the product through a feedback loop. </a:t>
            </a:r>
            <a:endParaRPr sz="900">
              <a:solidFill>
                <a:schemeClr val="dk1"/>
              </a:solidFill>
            </a:endParaRPr>
          </a:p>
          <a:p>
            <a:pPr marL="0" marR="0" lvl="0" indent="0" algn="l" rtl="0">
              <a:lnSpc>
                <a:spcPct val="115000"/>
              </a:lnSpc>
              <a:spcBef>
                <a:spcPts val="0"/>
              </a:spcBef>
              <a:spcAft>
                <a:spcPts val="0"/>
              </a:spcAft>
              <a:buNone/>
            </a:pPr>
            <a:endParaRPr sz="1000">
              <a:solidFill>
                <a:schemeClr val="dk2"/>
              </a:solidFill>
            </a:endParaRPr>
          </a:p>
          <a:p>
            <a:pPr marL="914400" lvl="0" indent="0" algn="l" rtl="0">
              <a:lnSpc>
                <a:spcPct val="115000"/>
              </a:lnSpc>
              <a:spcBef>
                <a:spcPts val="1600"/>
              </a:spcBef>
              <a:spcAft>
                <a:spcPts val="0"/>
              </a:spcAft>
              <a:buClr>
                <a:schemeClr val="dk1"/>
              </a:buClr>
              <a:buSzPts val="1100"/>
              <a:buFont typeface="Arial"/>
              <a:buNone/>
            </a:pPr>
            <a:endParaRPr sz="1000">
              <a:solidFill>
                <a:schemeClr val="dk2"/>
              </a:solidFill>
            </a:endParaRPr>
          </a:p>
          <a:p>
            <a:pPr marL="0" lvl="0" indent="0" algn="l" rtl="0">
              <a:lnSpc>
                <a:spcPct val="115000"/>
              </a:lnSpc>
              <a:spcBef>
                <a:spcPts val="1600"/>
              </a:spcBef>
              <a:spcAft>
                <a:spcPts val="0"/>
              </a:spcAft>
              <a:buClr>
                <a:schemeClr val="dk1"/>
              </a:buClr>
              <a:buSzPts val="1100"/>
              <a:buFont typeface="Arial"/>
              <a:buNone/>
            </a:pPr>
            <a:r>
              <a:rPr lang="en" sz="800">
                <a:solidFill>
                  <a:schemeClr val="dk2"/>
                </a:solidFill>
              </a:rPr>
              <a:t> </a:t>
            </a:r>
            <a:endParaRPr sz="800">
              <a:solidFill>
                <a:schemeClr val="dk2"/>
              </a:solidFill>
            </a:endParaRPr>
          </a:p>
          <a:p>
            <a:pPr marL="0" lvl="0" indent="0" algn="l" rtl="0">
              <a:lnSpc>
                <a:spcPct val="115000"/>
              </a:lnSpc>
              <a:spcBef>
                <a:spcPts val="1600"/>
              </a:spcBef>
              <a:spcAft>
                <a:spcPts val="0"/>
              </a:spcAft>
              <a:buClr>
                <a:schemeClr val="dk1"/>
              </a:buClr>
              <a:buSzPts val="1100"/>
              <a:buFont typeface="Arial"/>
              <a:buNone/>
            </a:pPr>
            <a:endParaRPr sz="800">
              <a:solidFill>
                <a:schemeClr val="dk2"/>
              </a:solidFill>
            </a:endParaRPr>
          </a:p>
          <a:p>
            <a:pPr marL="0" lvl="0" indent="0" algn="l" rtl="0">
              <a:lnSpc>
                <a:spcPct val="115000"/>
              </a:lnSpc>
              <a:spcBef>
                <a:spcPts val="1600"/>
              </a:spcBef>
              <a:spcAft>
                <a:spcPts val="0"/>
              </a:spcAft>
              <a:buClr>
                <a:schemeClr val="dk1"/>
              </a:buClr>
              <a:buSzPts val="1100"/>
              <a:buFont typeface="Arial"/>
              <a:buNone/>
            </a:pPr>
            <a:endParaRPr sz="1800">
              <a:solidFill>
                <a:schemeClr val="dk2"/>
              </a:solidFill>
            </a:endParaRPr>
          </a:p>
          <a:p>
            <a:pPr marL="0" lvl="0" indent="0" algn="l" rtl="0">
              <a:lnSpc>
                <a:spcPct val="115000"/>
              </a:lnSpc>
              <a:spcBef>
                <a:spcPts val="1600"/>
              </a:spcBef>
              <a:spcAft>
                <a:spcPts val="0"/>
              </a:spcAft>
              <a:buClr>
                <a:schemeClr val="dk1"/>
              </a:buClr>
              <a:buSzPts val="1100"/>
              <a:buFont typeface="Arial"/>
              <a:buNone/>
            </a:pPr>
            <a:endParaRPr sz="1800">
              <a:solidFill>
                <a:schemeClr val="dk2"/>
              </a:solidFill>
            </a:endParaRPr>
          </a:p>
          <a:p>
            <a:pPr marL="0" lvl="0" indent="0" algn="l" rtl="0">
              <a:lnSpc>
                <a:spcPct val="115000"/>
              </a:lnSpc>
              <a:spcBef>
                <a:spcPts val="1600"/>
              </a:spcBef>
              <a:spcAft>
                <a:spcPts val="0"/>
              </a:spcAft>
              <a:buClr>
                <a:schemeClr val="dk1"/>
              </a:buClr>
              <a:buSzPts val="1100"/>
              <a:buFont typeface="Arial"/>
              <a:buNone/>
            </a:pPr>
            <a:endParaRPr sz="1800">
              <a:solidFill>
                <a:schemeClr val="dk2"/>
              </a:solidFill>
            </a:endParaRPr>
          </a:p>
          <a:p>
            <a:pPr marL="0" lvl="0" indent="0" algn="l" rtl="0">
              <a:spcBef>
                <a:spcPts val="1600"/>
              </a:spcBef>
              <a:spcAft>
                <a:spcPts val="0"/>
              </a:spcAft>
              <a:buClr>
                <a:schemeClr val="dk1"/>
              </a:buClr>
              <a:buSzPts val="1100"/>
              <a:buFont typeface="Arial"/>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beb15dc83_0_45: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beb15dc83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Helvetica Neue"/>
                <a:ea typeface="Helvetica Neue"/>
                <a:cs typeface="Helvetica Neue"/>
                <a:sym typeface="Helvetica Neue"/>
              </a:rPr>
              <a:t>Tiffany Jaya</a:t>
            </a:r>
            <a:endParaRPr>
              <a:latin typeface="Helvetica Neue"/>
              <a:ea typeface="Helvetica Neue"/>
              <a:cs typeface="Helvetica Neue"/>
              <a:sym typeface="Helvetica Neue"/>
            </a:endParaRPr>
          </a:p>
          <a:p>
            <a:pPr marL="0" lvl="0" indent="0" algn="l" rtl="0">
              <a:lnSpc>
                <a:spcPct val="115000"/>
              </a:lnSpc>
              <a:spcBef>
                <a:spcPts val="1600"/>
              </a:spcBef>
              <a:spcAft>
                <a:spcPts val="0"/>
              </a:spcAft>
              <a:buNone/>
            </a:pPr>
            <a:r>
              <a:rPr lang="en">
                <a:latin typeface="Helvetica Neue"/>
                <a:ea typeface="Helvetica Neue"/>
                <a:cs typeface="Helvetica Neue"/>
                <a:sym typeface="Helvetica Neue"/>
              </a:rPr>
              <a:t>We rely on healthcare professionals to use these data in a meaningful way. But if the system is already broken (for example, if hospitals cannot afford to send doctors home from fatigue), no amount of information we provide can fix the problem. </a:t>
            </a:r>
            <a:endParaRPr>
              <a:latin typeface="Helvetica Neue"/>
              <a:ea typeface="Helvetica Neue"/>
              <a:cs typeface="Helvetica Neue"/>
              <a:sym typeface="Helvetica Neue"/>
            </a:endParaRPr>
          </a:p>
          <a:p>
            <a:pPr marL="0" lvl="0" indent="0" algn="l" rtl="0">
              <a:lnSpc>
                <a:spcPct val="115000"/>
              </a:lnSpc>
              <a:spcBef>
                <a:spcPts val="1600"/>
              </a:spcBef>
              <a:spcAft>
                <a:spcPts val="0"/>
              </a:spcAft>
              <a:buNone/>
            </a:pPr>
            <a:r>
              <a:rPr lang="en">
                <a:latin typeface="Helvetica Neue"/>
                <a:ea typeface="Helvetica Neue"/>
                <a:cs typeface="Helvetica Neue"/>
                <a:sym typeface="Helvetica Neue"/>
              </a:rPr>
              <a:t>In addition, decisions are being made from our algorithms.  We have to ensure that these algorithms meet a certain threshold of accuracy, including potential gamifications employees might exercise, for example, to take days off from a feigned fatigue. As accurately as our algorithms might be, decision makers might still fall prey to the hindsight bias. Things that were not seen at the time of the accident seem obvious in retrospect, and it can become easy to blame the doctor who is fatigue when in fact the accident is caused by a combination of factors. </a:t>
            </a:r>
            <a:endParaRPr>
              <a:latin typeface="Helvetica Neue"/>
              <a:ea typeface="Helvetica Neue"/>
              <a:cs typeface="Helvetica Neue"/>
              <a:sym typeface="Helvetica Neue"/>
            </a:endParaRPr>
          </a:p>
          <a:p>
            <a:pPr marL="0" lvl="0" indent="0" algn="l" rtl="0">
              <a:lnSpc>
                <a:spcPct val="115000"/>
              </a:lnSpc>
              <a:spcBef>
                <a:spcPts val="1600"/>
              </a:spcBef>
              <a:spcAft>
                <a:spcPts val="1600"/>
              </a:spcAft>
              <a:buNone/>
            </a:pPr>
            <a:r>
              <a:rPr lang="en">
                <a:latin typeface="Helvetica Neue"/>
                <a:ea typeface="Helvetica Neue"/>
                <a:cs typeface="Helvetica Neue"/>
                <a:sym typeface="Helvetica Neue"/>
              </a:rPr>
              <a:t>For this reason, it is understandable why the healthcare industry might have the greatest resistance to the adoption of the product. Doctors might not want to have their health monitored outside of work because of privacy concerns. Hospitals might not want to have their errors quantified transparently out of concern for their reputation. But we must remember the end justifies the mean, and identifying the problem is the first step to correcting it.</a:t>
            </a:r>
            <a:endParaRPr>
              <a:latin typeface="Helvetica Neue"/>
              <a:ea typeface="Helvetica Neue"/>
              <a:cs typeface="Helvetica Neue"/>
              <a:sym typeface="Helvetica Neue"/>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2beb15dc83_0_50: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2beb15dc83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elvetica Neue"/>
                <a:ea typeface="Helvetica Neue"/>
                <a:cs typeface="Helvetica Neue"/>
                <a:sym typeface="Helvetica Neue"/>
              </a:rPr>
              <a:t>Tiffany Jaya</a:t>
            </a:r>
            <a:endParaRPr>
              <a:solidFill>
                <a:schemeClr val="dk1"/>
              </a:solidFill>
              <a:latin typeface="Helvetica Neue"/>
              <a:ea typeface="Helvetica Neue"/>
              <a:cs typeface="Helvetica Neue"/>
              <a:sym typeface="Helvetica Neue"/>
            </a:endParaRPr>
          </a:p>
          <a:p>
            <a:pPr marL="0" lvl="0" indent="0" algn="l" rtl="0">
              <a:lnSpc>
                <a:spcPct val="115000"/>
              </a:lnSpc>
              <a:spcBef>
                <a:spcPts val="1600"/>
              </a:spcBef>
              <a:spcAft>
                <a:spcPts val="0"/>
              </a:spcAft>
              <a:buNone/>
            </a:pPr>
            <a:r>
              <a:rPr lang="en">
                <a:solidFill>
                  <a:schemeClr val="dk1"/>
                </a:solidFill>
                <a:latin typeface="Helvetica Neue"/>
                <a:ea typeface="Helvetica Neue"/>
                <a:cs typeface="Helvetica Neue"/>
                <a:sym typeface="Helvetica Neue"/>
              </a:rPr>
              <a:t>Identifying fatigue is one way to optimize the most important asset in the healthcare industry: our doctors and nurses. We can increase the adoption rate by improving the wearable devices to become invisible to the user, but if we wanted to make the greatest impact, we can branch out to optimize other assets currently in place. For example, we can develop a centralized command-and-control capability similar to an air traffic control system in airports that delivers prescriptive recommendations throughout the system. It will further quantify risks and reduce the chances of recurrence in avoidable error. </a:t>
            </a:r>
            <a:endParaRPr>
              <a:solidFill>
                <a:schemeClr val="dk1"/>
              </a:solidFill>
              <a:latin typeface="Helvetica Neue"/>
              <a:ea typeface="Helvetica Neue"/>
              <a:cs typeface="Helvetica Neue"/>
              <a:sym typeface="Helvetica Neue"/>
            </a:endParaRPr>
          </a:p>
          <a:p>
            <a:pPr marL="0" lvl="0" indent="0" algn="l" rtl="0">
              <a:lnSpc>
                <a:spcPct val="115000"/>
              </a:lnSpc>
              <a:spcBef>
                <a:spcPts val="1600"/>
              </a:spcBef>
              <a:spcAft>
                <a:spcPts val="0"/>
              </a:spcAft>
              <a:buNone/>
            </a:pPr>
            <a:r>
              <a:rPr lang="en">
                <a:solidFill>
                  <a:schemeClr val="dk1"/>
                </a:solidFill>
                <a:latin typeface="Helvetica Neue"/>
                <a:ea typeface="Helvetica Neue"/>
                <a:cs typeface="Helvetica Neue"/>
                <a:sym typeface="Helvetica Neue"/>
              </a:rPr>
              <a:t>The success of our product allows us to branch to other fields where ongoing resistance to sleep is safety critical. Like firefighters or air traffic controllers (If you watch Breaking Bad, you know what I’m talking about). And we can publish the results on the effects of job-related stress so that the public have better insight what stress does to the body.</a:t>
            </a:r>
            <a:endParaRPr>
              <a:solidFill>
                <a:schemeClr val="dk1"/>
              </a:solidFill>
              <a:latin typeface="Helvetica Neue"/>
              <a:ea typeface="Helvetica Neue"/>
              <a:cs typeface="Helvetica Neue"/>
              <a:sym typeface="Helvetica Neue"/>
            </a:endParaRPr>
          </a:p>
          <a:p>
            <a:pPr marL="0" lvl="0" indent="0" algn="l" rtl="0">
              <a:lnSpc>
                <a:spcPct val="115000"/>
              </a:lnSpc>
              <a:spcBef>
                <a:spcPts val="1600"/>
              </a:spcBef>
              <a:spcAft>
                <a:spcPts val="1600"/>
              </a:spcAft>
              <a:buClr>
                <a:schemeClr val="dk1"/>
              </a:buClr>
              <a:buSzPts val="1100"/>
              <a:buFont typeface="Arial"/>
              <a:buNone/>
            </a:pPr>
            <a:endParaRPr>
              <a:solidFill>
                <a:schemeClr val="dk1"/>
              </a:solidFill>
              <a:latin typeface="Helvetica Neue"/>
              <a:ea typeface="Helvetica Neue"/>
              <a:cs typeface="Helvetica Neue"/>
              <a:sym typeface="Helvetica Neue"/>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c138e3dab_2_192: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c138e3dab_2_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Tiffany Jaya</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0"/>
              </a:spcBef>
              <a:spcAft>
                <a:spcPts val="1600"/>
              </a:spcAft>
              <a:buClr>
                <a:schemeClr val="dk1"/>
              </a:buClr>
              <a:buSzPts val="1100"/>
              <a:buFont typeface="Arial"/>
              <a:buNone/>
            </a:pPr>
            <a:r>
              <a:rPr lang="en">
                <a:solidFill>
                  <a:schemeClr val="dk1"/>
                </a:solidFill>
                <a:latin typeface="Helvetica Neue"/>
                <a:ea typeface="Helvetica Neue"/>
                <a:cs typeface="Helvetica Neue"/>
                <a:sym typeface="Helvetica Neue"/>
              </a:rPr>
              <a:t>I hope you have come to agree that identifying fatigue is the first step to optimize the healthcare industry. If you have further question, please feel free to reach us out in the following emails. Thank you.</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2c138e3dab_2_282:notes"/>
          <p:cNvSpPr>
            <a:spLocks noGrp="1" noRot="1" noChangeAspect="1"/>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2c138e3dab_2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992767"/>
            <a:ext cx="8520600" cy="27369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3778833"/>
            <a:ext cx="8520600" cy="10569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474833"/>
            <a:ext cx="8520600" cy="26181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4202967"/>
            <a:ext cx="8520600" cy="17343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867800"/>
            <a:ext cx="8520600" cy="11223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536633"/>
            <a:ext cx="3999900" cy="4555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740800"/>
            <a:ext cx="2808000" cy="1007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852800"/>
            <a:ext cx="2808000" cy="42393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600200"/>
            <a:ext cx="6367800" cy="54543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644233"/>
            <a:ext cx="4045200" cy="19764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3737433"/>
            <a:ext cx="4045200" cy="16467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965433"/>
            <a:ext cx="3837000" cy="49269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5640767"/>
            <a:ext cx="5998800" cy="80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593367"/>
            <a:ext cx="8520600" cy="7635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536633"/>
            <a:ext cx="8520600" cy="4555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hyperlink" Target="mailto:tiffanyjaya@berkeley.edu" TargetMode="External"/><Relationship Id="rId3" Type="http://schemas.openxmlformats.org/officeDocument/2006/relationships/image" Target="../media/image4.png"/><Relationship Id="rId7" Type="http://schemas.openxmlformats.org/officeDocument/2006/relationships/hyperlink" Target="mailto:david.lindsey@berkeley.edu"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hyperlink" Target="mailto:nishray@berkeley.edu" TargetMode="External"/><Relationship Id="rId5" Type="http://schemas.openxmlformats.org/officeDocument/2006/relationships/hyperlink" Target="mailto:nconidas@berkeley.edu" TargetMode="External"/><Relationship Id="rId4" Type="http://schemas.openxmlformats.org/officeDocument/2006/relationships/image" Target="../media/image14.png"/><Relationship Id="rId9"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hyperlink" Target="http://www.wearable-technologies.com/2016/07/fatigue-a-silent-killer/" TargetMode="External"/><Relationship Id="rId7" Type="http://schemas.openxmlformats.org/officeDocument/2006/relationships/hyperlink" Target="http://www.nap.edu/read/9728/chapter/5"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hyperlink" Target="http://www.encompassrisksolutions.com/2017/11/01/smartcap-senses-brainwaves-in-truck-drivers-to-monitor-fatigue/" TargetMode="External"/><Relationship Id="rId5" Type="http://schemas.openxmlformats.org/officeDocument/2006/relationships/hyperlink" Target="https://med.stanford.edu/content/dam/sm/sm-news/documents/StanfordMedicineHealthTrendsWhitePaper2017.pdf" TargetMode="External"/><Relationship Id="rId4" Type="http://schemas.openxmlformats.org/officeDocument/2006/relationships/hyperlink" Target="http://www.techradar.com/news/wearables/a-new-wearable-sensor-can-detect-dehydration-and-fatigue-1314024"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1" cy="6858000"/>
          </a:xfrm>
          <a:prstGeom prst="rect">
            <a:avLst/>
          </a:prstGeom>
          <a:noFill/>
          <a:ln>
            <a:noFill/>
          </a:ln>
        </p:spPr>
      </p:pic>
      <p:sp>
        <p:nvSpPr>
          <p:cNvPr id="55" name="Google Shape;55;p13"/>
          <p:cNvSpPr txBox="1">
            <a:spLocks noGrp="1"/>
          </p:cNvSpPr>
          <p:nvPr>
            <p:ph type="ctrTitle"/>
          </p:nvPr>
        </p:nvSpPr>
        <p:spPr>
          <a:xfrm>
            <a:off x="87800" y="454050"/>
            <a:ext cx="5562000" cy="3414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200" b="1">
                <a:solidFill>
                  <a:srgbClr val="0C343D"/>
                </a:solidFill>
                <a:latin typeface="Helvetica Neue"/>
                <a:ea typeface="Helvetica Neue"/>
                <a:cs typeface="Helvetica Neue"/>
                <a:sym typeface="Helvetica Neue"/>
              </a:rPr>
              <a:t>Assisting </a:t>
            </a:r>
            <a:br>
              <a:rPr lang="en" sz="4200" b="1">
                <a:solidFill>
                  <a:srgbClr val="0C343D"/>
                </a:solidFill>
                <a:latin typeface="Helvetica Neue"/>
                <a:ea typeface="Helvetica Neue"/>
                <a:cs typeface="Helvetica Neue"/>
                <a:sym typeface="Helvetica Neue"/>
              </a:rPr>
            </a:br>
            <a:r>
              <a:rPr lang="en" sz="4200" b="1">
                <a:solidFill>
                  <a:srgbClr val="0C343D"/>
                </a:solidFill>
                <a:latin typeface="Helvetica Neue"/>
                <a:ea typeface="Helvetica Neue"/>
                <a:cs typeface="Helvetica Neue"/>
                <a:sym typeface="Helvetica Neue"/>
              </a:rPr>
              <a:t>Healthcare Providers </a:t>
            </a:r>
            <a:br>
              <a:rPr lang="en" sz="4200" b="1">
                <a:solidFill>
                  <a:srgbClr val="0C343D"/>
                </a:solidFill>
                <a:latin typeface="Helvetica Neue"/>
                <a:ea typeface="Helvetica Neue"/>
                <a:cs typeface="Helvetica Neue"/>
                <a:sym typeface="Helvetica Neue"/>
              </a:rPr>
            </a:br>
            <a:r>
              <a:rPr lang="en" sz="4200" b="1">
                <a:solidFill>
                  <a:srgbClr val="0C343D"/>
                </a:solidFill>
                <a:latin typeface="Helvetica Neue"/>
                <a:ea typeface="Helvetica Neue"/>
                <a:cs typeface="Helvetica Neue"/>
                <a:sym typeface="Helvetica Neue"/>
              </a:rPr>
              <a:t>in Error Avoidance</a:t>
            </a:r>
            <a:endParaRPr sz="4200" b="1">
              <a:solidFill>
                <a:srgbClr val="0C343D"/>
              </a:solidFill>
              <a:latin typeface="Helvetica Neue"/>
              <a:ea typeface="Helvetica Neue"/>
              <a:cs typeface="Helvetica Neue"/>
              <a:sym typeface="Helvetica Neue"/>
            </a:endParaRPr>
          </a:p>
        </p:txBody>
      </p:sp>
      <p:sp>
        <p:nvSpPr>
          <p:cNvPr id="56" name="Google Shape;56;p13"/>
          <p:cNvSpPr txBox="1"/>
          <p:nvPr/>
        </p:nvSpPr>
        <p:spPr>
          <a:xfrm>
            <a:off x="471050" y="4241400"/>
            <a:ext cx="4720800" cy="57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0C343D"/>
                </a:solidFill>
                <a:latin typeface="Helvetica Neue"/>
                <a:ea typeface="Helvetica Neue"/>
                <a:cs typeface="Helvetica Neue"/>
                <a:sym typeface="Helvetica Neue"/>
              </a:rPr>
              <a:t>Nicholas, Nishant, David, Tiffany</a:t>
            </a:r>
            <a:endParaRPr sz="2400">
              <a:solidFill>
                <a:srgbClr val="0C343D"/>
              </a:solidFill>
              <a:latin typeface="Helvetica Neue"/>
              <a:ea typeface="Helvetica Neue"/>
              <a:cs typeface="Helvetica Neue"/>
              <a:sym typeface="Helvetica Neue"/>
            </a:endParaRPr>
          </a:p>
          <a:p>
            <a:pPr marL="0" lvl="0" indent="0" algn="ctr" rtl="0">
              <a:spcBef>
                <a:spcPts val="0"/>
              </a:spcBef>
              <a:spcAft>
                <a:spcPts val="0"/>
              </a:spcAft>
              <a:buNone/>
            </a:pPr>
            <a:endParaRPr sz="2800">
              <a:solidFill>
                <a:srgbClr val="FFFFFF"/>
              </a:solidFill>
              <a:latin typeface="Helvetica Neue"/>
              <a:ea typeface="Helvetica Neue"/>
              <a:cs typeface="Helvetica Neue"/>
              <a:sym typeface="Helvetica Neue"/>
            </a:endParaRPr>
          </a:p>
          <a:p>
            <a:pPr marL="0" lvl="0" indent="0" algn="ctr" rtl="0">
              <a:spcBef>
                <a:spcPts val="0"/>
              </a:spcBef>
              <a:spcAft>
                <a:spcPts val="0"/>
              </a:spcAft>
              <a:buNone/>
            </a:pPr>
            <a:endParaRPr sz="2800">
              <a:solidFill>
                <a:srgbClr val="FFFFFF"/>
              </a:solidFill>
              <a:latin typeface="Helvetica Neue"/>
              <a:ea typeface="Helvetica Neue"/>
              <a:cs typeface="Helvetica Neue"/>
              <a:sym typeface="Helvetica Neue"/>
            </a:endParaRPr>
          </a:p>
        </p:txBody>
      </p:sp>
      <p:sp>
        <p:nvSpPr>
          <p:cNvPr id="57" name="Google Shape;57;p13"/>
          <p:cNvSpPr txBox="1"/>
          <p:nvPr/>
        </p:nvSpPr>
        <p:spPr>
          <a:xfrm>
            <a:off x="374775" y="4818525"/>
            <a:ext cx="4720800" cy="353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0C343D"/>
                </a:solidFill>
                <a:latin typeface="Helvetica Neue"/>
                <a:ea typeface="Helvetica Neue"/>
                <a:cs typeface="Helvetica Neue"/>
                <a:sym typeface="Helvetica Neue"/>
              </a:rPr>
              <a:t>14 December 2017</a:t>
            </a:r>
            <a:endParaRPr sz="1800">
              <a:solidFill>
                <a:srgbClr val="0C343D"/>
              </a:solidFill>
              <a:latin typeface="Helvetica Neue"/>
              <a:ea typeface="Helvetica Neue"/>
              <a:cs typeface="Helvetica Neue"/>
              <a:sym typeface="Helvetica Neue"/>
            </a:endParaRPr>
          </a:p>
          <a:p>
            <a:pPr marL="0" lvl="0" indent="0" algn="ctr" rtl="0">
              <a:spcBef>
                <a:spcPts val="0"/>
              </a:spcBef>
              <a:spcAft>
                <a:spcPts val="0"/>
              </a:spcAft>
              <a:buNone/>
            </a:pPr>
            <a:endParaRPr sz="1800">
              <a:solidFill>
                <a:srgbClr val="FFFFFF"/>
              </a:solidFill>
              <a:latin typeface="Helvetica Neue"/>
              <a:ea typeface="Helvetica Neue"/>
              <a:cs typeface="Helvetica Neue"/>
              <a:sym typeface="Helvetica Neue"/>
            </a:endParaRPr>
          </a:p>
          <a:p>
            <a:pPr marL="0" lvl="0" indent="0" algn="ctr" rtl="0">
              <a:spcBef>
                <a:spcPts val="0"/>
              </a:spcBef>
              <a:spcAft>
                <a:spcPts val="0"/>
              </a:spcAft>
              <a:buNone/>
            </a:pPr>
            <a:endParaRPr sz="1800">
              <a:solidFill>
                <a:srgbClr val="FFFFFF"/>
              </a:solidFill>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2"/>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Appendix</a:t>
            </a:r>
            <a:endParaRPr/>
          </a:p>
        </p:txBody>
      </p:sp>
      <p:sp>
        <p:nvSpPr>
          <p:cNvPr id="164" name="Google Shape;164;p22"/>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and Methods</a:t>
            </a:r>
            <a:endParaRPr/>
          </a:p>
        </p:txBody>
      </p:sp>
      <p:sp>
        <p:nvSpPr>
          <p:cNvPr id="170" name="Google Shape;170;p23"/>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
              <a:t>Observation Period: use SmartCap devices to capture EEG data and smart watch devices to capture heart rate</a:t>
            </a:r>
            <a:endParaRPr/>
          </a:p>
          <a:p>
            <a:pPr marL="457200" lvl="0" indent="-342900" algn="l" rtl="0">
              <a:spcBef>
                <a:spcPts val="0"/>
              </a:spcBef>
              <a:spcAft>
                <a:spcPts val="0"/>
              </a:spcAft>
              <a:buSzPts val="1800"/>
              <a:buChar char="●"/>
            </a:pPr>
            <a:r>
              <a:rPr lang="en"/>
              <a:t>Capture individual baselines</a:t>
            </a:r>
            <a:endParaRPr/>
          </a:p>
          <a:p>
            <a:pPr marL="457200" lvl="0" indent="-342900" algn="l" rtl="0">
              <a:spcBef>
                <a:spcPts val="0"/>
              </a:spcBef>
              <a:spcAft>
                <a:spcPts val="0"/>
              </a:spcAft>
              <a:buSzPts val="1800"/>
              <a:buChar char="●"/>
            </a:pPr>
            <a:r>
              <a:rPr lang="en"/>
              <a:t>Capture error rate throughout period</a:t>
            </a:r>
            <a:endParaRPr/>
          </a:p>
          <a:p>
            <a:pPr marL="0" lvl="0" indent="0" algn="l" rtl="0">
              <a:spcBef>
                <a:spcPts val="1600"/>
              </a:spcBef>
              <a:spcAft>
                <a:spcPts val="0"/>
              </a:spcAft>
              <a:buNone/>
            </a:pPr>
            <a:r>
              <a:rPr lang="en"/>
              <a:t>2.	Analysis period:</a:t>
            </a:r>
            <a:endParaRPr/>
          </a:p>
          <a:p>
            <a:pPr marL="457200" lvl="0" indent="-342900" algn="l" rtl="0">
              <a:spcBef>
                <a:spcPts val="1600"/>
              </a:spcBef>
              <a:spcAft>
                <a:spcPts val="0"/>
              </a:spcAft>
              <a:buSzPts val="1800"/>
              <a:buChar char="●"/>
            </a:pPr>
            <a:r>
              <a:rPr lang="en"/>
              <a:t>Correlate different signals with errors</a:t>
            </a:r>
            <a:endParaRPr/>
          </a:p>
          <a:p>
            <a:pPr marL="457200" lvl="0" indent="-342900" algn="l" rtl="0">
              <a:spcBef>
                <a:spcPts val="0"/>
              </a:spcBef>
              <a:spcAft>
                <a:spcPts val="0"/>
              </a:spcAft>
              <a:buSzPts val="1800"/>
              <a:buChar char="●"/>
            </a:pPr>
            <a:r>
              <a:rPr lang="en"/>
              <a:t>Calculate acceptable thresholds for each signal</a:t>
            </a:r>
            <a:endParaRPr/>
          </a:p>
          <a:p>
            <a:pPr marL="0" lvl="0" indent="0" algn="l" rtl="0">
              <a:spcBef>
                <a:spcPts val="1600"/>
              </a:spcBef>
              <a:spcAft>
                <a:spcPts val="0"/>
              </a:spcAft>
              <a:buNone/>
            </a:pPr>
            <a:r>
              <a:rPr lang="en"/>
              <a:t>3.	Operational period:</a:t>
            </a:r>
            <a:endParaRPr/>
          </a:p>
          <a:p>
            <a:pPr marL="457200" lvl="0" indent="-342900" algn="l" rtl="0">
              <a:spcBef>
                <a:spcPts val="1600"/>
              </a:spcBef>
              <a:spcAft>
                <a:spcPts val="0"/>
              </a:spcAft>
              <a:buSzPts val="1800"/>
              <a:buChar char="●"/>
            </a:pPr>
            <a:r>
              <a:rPr lang="en"/>
              <a:t>Identify insurance companies and care providers as potential customers</a:t>
            </a:r>
            <a:endParaRPr/>
          </a:p>
          <a:p>
            <a:pPr marL="457200" lvl="0" indent="-342900" algn="l" rtl="0">
              <a:spcBef>
                <a:spcPts val="0"/>
              </a:spcBef>
              <a:spcAft>
                <a:spcPts val="0"/>
              </a:spcAft>
              <a:buSzPts val="1800"/>
              <a:buChar char="●"/>
            </a:pPr>
            <a:r>
              <a:rPr lang="en"/>
              <a:t>Evangelize and market</a:t>
            </a:r>
            <a:endParaRPr/>
          </a:p>
          <a:p>
            <a:pPr marL="0" lvl="0" indent="0" algn="l" rtl="0">
              <a:spcBef>
                <a:spcPts val="1600"/>
              </a:spcBef>
              <a:spcAft>
                <a:spcPts val="160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Risks and Contingencies</a:t>
            </a:r>
            <a:endParaRPr/>
          </a:p>
        </p:txBody>
      </p:sp>
      <p:sp>
        <p:nvSpPr>
          <p:cNvPr id="176" name="Google Shape;176;p24"/>
          <p:cNvSpPr txBox="1">
            <a:spLocks noGrp="1"/>
          </p:cNvSpPr>
          <p:nvPr>
            <p:ph type="body" idx="1"/>
          </p:nvPr>
        </p:nvSpPr>
        <p:spPr>
          <a:xfrm>
            <a:off x="311700" y="1277383"/>
            <a:ext cx="8520600" cy="45552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Font typeface="Helvetica Neue"/>
              <a:buChar char="●"/>
            </a:pPr>
            <a:r>
              <a:rPr lang="en">
                <a:solidFill>
                  <a:schemeClr val="dk1"/>
                </a:solidFill>
                <a:highlight>
                  <a:srgbClr val="FAF8F6"/>
                </a:highlight>
                <a:latin typeface="Helvetica Neue"/>
                <a:ea typeface="Helvetica Neue"/>
                <a:cs typeface="Helvetica Neue"/>
                <a:sym typeface="Helvetica Neue"/>
              </a:rPr>
              <a:t>How do we enforce the conclusions taken from these algorithms?</a:t>
            </a:r>
            <a:endParaRPr>
              <a:solidFill>
                <a:schemeClr val="dk1"/>
              </a:solidFill>
              <a:highlight>
                <a:srgbClr val="FAF8F6"/>
              </a:highlight>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
                <a:solidFill>
                  <a:schemeClr val="dk1"/>
                </a:solidFill>
                <a:highlight>
                  <a:srgbClr val="FAF8F6"/>
                </a:highlight>
                <a:latin typeface="Helvetica Neue"/>
                <a:ea typeface="Helvetica Neue"/>
                <a:cs typeface="Helvetica Neue"/>
                <a:sym typeface="Helvetica Neue"/>
              </a:rPr>
              <a:t>System failures only made more clear through these data</a:t>
            </a:r>
            <a:endParaRPr>
              <a:solidFill>
                <a:schemeClr val="dk1"/>
              </a:solidFill>
              <a:highlight>
                <a:srgbClr val="FAF8F6"/>
              </a:highlight>
              <a:latin typeface="Helvetica Neue"/>
              <a:ea typeface="Helvetica Neue"/>
              <a:cs typeface="Helvetica Neue"/>
              <a:sym typeface="Helvetica Neue"/>
            </a:endParaRPr>
          </a:p>
          <a:p>
            <a:pPr marL="914400" lvl="1" indent="-342900" algn="l" rtl="0">
              <a:spcBef>
                <a:spcPts val="0"/>
              </a:spcBef>
              <a:spcAft>
                <a:spcPts val="0"/>
              </a:spcAft>
              <a:buClr>
                <a:schemeClr val="dk1"/>
              </a:buClr>
              <a:buSzPts val="1800"/>
              <a:buFont typeface="Helvetica Neue"/>
              <a:buChar char="○"/>
            </a:pPr>
            <a:r>
              <a:rPr lang="en" sz="1800">
                <a:solidFill>
                  <a:schemeClr val="dk1"/>
                </a:solidFill>
                <a:highlight>
                  <a:srgbClr val="FAF8F6"/>
                </a:highlight>
                <a:latin typeface="Helvetica Neue"/>
                <a:ea typeface="Helvetica Neue"/>
                <a:cs typeface="Helvetica Neue"/>
                <a:sym typeface="Helvetica Neue"/>
              </a:rPr>
              <a:t>It is cheaper to pay overtime than hire more people</a:t>
            </a:r>
            <a:endParaRPr sz="1800">
              <a:solidFill>
                <a:schemeClr val="dk1"/>
              </a:solidFill>
              <a:highlight>
                <a:srgbClr val="FAF8F6"/>
              </a:highlight>
              <a:latin typeface="Helvetica Neue"/>
              <a:ea typeface="Helvetica Neue"/>
              <a:cs typeface="Helvetica Neue"/>
              <a:sym typeface="Helvetica Neue"/>
            </a:endParaRPr>
          </a:p>
          <a:p>
            <a:pPr marL="914400" lvl="1" indent="-342900" algn="l" rtl="0">
              <a:spcBef>
                <a:spcPts val="0"/>
              </a:spcBef>
              <a:spcAft>
                <a:spcPts val="0"/>
              </a:spcAft>
              <a:buClr>
                <a:schemeClr val="dk1"/>
              </a:buClr>
              <a:buSzPts val="1800"/>
              <a:buFont typeface="Helvetica Neue"/>
              <a:buChar char="○"/>
            </a:pPr>
            <a:r>
              <a:rPr lang="en" sz="1800">
                <a:solidFill>
                  <a:schemeClr val="dk1"/>
                </a:solidFill>
                <a:highlight>
                  <a:srgbClr val="FAF8F6"/>
                </a:highlight>
                <a:latin typeface="Helvetica Neue"/>
                <a:ea typeface="Helvetica Neue"/>
                <a:cs typeface="Helvetica Neue"/>
                <a:sym typeface="Helvetica Neue"/>
              </a:rPr>
              <a:t>Hospitals may not be able to afford to send people home for fatigue</a:t>
            </a:r>
            <a:br>
              <a:rPr lang="en" sz="1800">
                <a:solidFill>
                  <a:schemeClr val="dk1"/>
                </a:solidFill>
                <a:highlight>
                  <a:srgbClr val="FAF8F6"/>
                </a:highlight>
                <a:latin typeface="Helvetica Neue"/>
                <a:ea typeface="Helvetica Neue"/>
                <a:cs typeface="Helvetica Neue"/>
                <a:sym typeface="Helvetica Neue"/>
              </a:rPr>
            </a:br>
            <a:endParaRPr>
              <a:solidFill>
                <a:schemeClr val="dk1"/>
              </a:solidFill>
              <a:highlight>
                <a:srgbClr val="FAF8F6"/>
              </a:highlight>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
                <a:solidFill>
                  <a:schemeClr val="dk1"/>
                </a:solidFill>
                <a:highlight>
                  <a:srgbClr val="FAF8F6"/>
                </a:highlight>
                <a:latin typeface="Helvetica Neue"/>
                <a:ea typeface="Helvetica Neue"/>
                <a:cs typeface="Helvetica Neue"/>
                <a:sym typeface="Helvetica Neue"/>
              </a:rPr>
              <a:t>Personnel decision made off these algorithms rely on some degree of accuracy</a:t>
            </a:r>
            <a:endParaRPr>
              <a:solidFill>
                <a:schemeClr val="dk1"/>
              </a:solidFill>
              <a:highlight>
                <a:srgbClr val="FAF8F6"/>
              </a:highlight>
              <a:latin typeface="Helvetica Neue"/>
              <a:ea typeface="Helvetica Neue"/>
              <a:cs typeface="Helvetica Neue"/>
              <a:sym typeface="Helvetica Neue"/>
            </a:endParaRPr>
          </a:p>
          <a:p>
            <a:pPr marL="914400" lvl="1" indent="-317500" algn="l" rtl="0">
              <a:spcBef>
                <a:spcPts val="0"/>
              </a:spcBef>
              <a:spcAft>
                <a:spcPts val="0"/>
              </a:spcAft>
              <a:buClr>
                <a:schemeClr val="dk1"/>
              </a:buClr>
              <a:buSzPts val="1400"/>
              <a:buFont typeface="Helvetica Neue"/>
              <a:buChar char="○"/>
            </a:pPr>
            <a:r>
              <a:rPr lang="en" sz="1800">
                <a:solidFill>
                  <a:schemeClr val="dk1"/>
                </a:solidFill>
                <a:highlight>
                  <a:srgbClr val="FAF8F6"/>
                </a:highlight>
                <a:latin typeface="Helvetica Neue"/>
                <a:ea typeface="Helvetica Neue"/>
                <a:cs typeface="Helvetica Neue"/>
                <a:sym typeface="Helvetica Neue"/>
              </a:rPr>
              <a:t>Decisions are being made from measurements of these equipments; therefore, these equipments have to meet a certain threshold of accuracy.</a:t>
            </a:r>
            <a:endParaRPr>
              <a:solidFill>
                <a:schemeClr val="dk1"/>
              </a:solidFill>
              <a:highlight>
                <a:srgbClr val="FAF8F6"/>
              </a:highlight>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
                <a:solidFill>
                  <a:schemeClr val="dk1"/>
                </a:solidFill>
                <a:highlight>
                  <a:srgbClr val="FAF8F6"/>
                </a:highlight>
                <a:latin typeface="Helvetica Neue"/>
                <a:ea typeface="Helvetica Neue"/>
                <a:cs typeface="Helvetica Neue"/>
                <a:sym typeface="Helvetica Neue"/>
              </a:rPr>
              <a:t>Gamification</a:t>
            </a:r>
            <a:br>
              <a:rPr lang="en">
                <a:solidFill>
                  <a:schemeClr val="dk1"/>
                </a:solidFill>
                <a:highlight>
                  <a:srgbClr val="FAF8F6"/>
                </a:highlight>
                <a:latin typeface="Helvetica Neue"/>
                <a:ea typeface="Helvetica Neue"/>
                <a:cs typeface="Helvetica Neue"/>
                <a:sym typeface="Helvetica Neue"/>
              </a:rPr>
            </a:br>
            <a:endParaRPr sz="1800">
              <a:solidFill>
                <a:schemeClr val="dk1"/>
              </a:solidFill>
              <a:highlight>
                <a:srgbClr val="FAF8F6"/>
              </a:highlight>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
                <a:solidFill>
                  <a:schemeClr val="dk1"/>
                </a:solidFill>
                <a:highlight>
                  <a:srgbClr val="FAF8F6"/>
                </a:highlight>
                <a:latin typeface="Helvetica Neue"/>
                <a:ea typeface="Helvetica Neue"/>
                <a:cs typeface="Helvetica Neue"/>
                <a:sym typeface="Helvetica Neue"/>
              </a:rPr>
              <a:t>Hindsight bias (things that were not seen or understood at the time of the accident seem obvious in retrospect) can oversimplify the problem</a:t>
            </a:r>
            <a:br>
              <a:rPr lang="en">
                <a:solidFill>
                  <a:schemeClr val="dk1"/>
                </a:solidFill>
                <a:highlight>
                  <a:srgbClr val="FAF8F6"/>
                </a:highlight>
                <a:latin typeface="Helvetica Neue"/>
                <a:ea typeface="Helvetica Neue"/>
                <a:cs typeface="Helvetica Neue"/>
                <a:sym typeface="Helvetica Neue"/>
              </a:rPr>
            </a:br>
            <a:endParaRPr>
              <a:solidFill>
                <a:schemeClr val="dk1"/>
              </a:solidFill>
              <a:highlight>
                <a:srgbClr val="FAF8F6"/>
              </a:highlight>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
                <a:solidFill>
                  <a:schemeClr val="dk1"/>
                </a:solidFill>
                <a:highlight>
                  <a:srgbClr val="FAF8F6"/>
                </a:highlight>
                <a:latin typeface="Helvetica Neue"/>
                <a:ea typeface="Helvetica Neue"/>
                <a:cs typeface="Helvetica Neue"/>
                <a:sym typeface="Helvetica Neue"/>
              </a:rPr>
              <a:t>Intruding on employees privacy</a:t>
            </a:r>
            <a:endParaRPr>
              <a:solidFill>
                <a:schemeClr val="dk1"/>
              </a:solidFill>
              <a:highlight>
                <a:srgbClr val="FAF8F6"/>
              </a:highlight>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
                <a:solidFill>
                  <a:schemeClr val="dk1"/>
                </a:solidFill>
                <a:highlight>
                  <a:srgbClr val="FAF8F6"/>
                </a:highlight>
                <a:latin typeface="Helvetica Neue"/>
                <a:ea typeface="Helvetica Neue"/>
                <a:cs typeface="Helvetica Neue"/>
                <a:sym typeface="Helvetica Neue"/>
              </a:rPr>
              <a:t>Quantified error: transparency could concern stakeholders</a:t>
            </a:r>
            <a:endParaRPr>
              <a:solidFill>
                <a:schemeClr val="dk1"/>
              </a:solidFill>
              <a:highlight>
                <a:srgbClr val="FAF8F6"/>
              </a:highlight>
              <a:latin typeface="Helvetica Neue"/>
              <a:ea typeface="Helvetica Neue"/>
              <a:cs typeface="Helvetica Neue"/>
              <a:sym typeface="Helvetica Neue"/>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5"/>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Stakeholder Identification and Onboarding</a:t>
            </a:r>
            <a:endParaRPr/>
          </a:p>
        </p:txBody>
      </p:sp>
      <p:sp>
        <p:nvSpPr>
          <p:cNvPr id="182" name="Google Shape;182;p25"/>
          <p:cNvSpPr txBox="1">
            <a:spLocks noGrp="1"/>
          </p:cNvSpPr>
          <p:nvPr>
            <p:ph type="body" idx="1"/>
          </p:nvPr>
        </p:nvSpPr>
        <p:spPr>
          <a:xfrm>
            <a:off x="311700" y="1083549"/>
            <a:ext cx="8520600" cy="500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a:p>
            <a:pPr marL="0" lvl="0" indent="0" algn="l" rtl="0">
              <a:spcBef>
                <a:spcPts val="1600"/>
              </a:spcBef>
              <a:spcAft>
                <a:spcPts val="0"/>
              </a:spcAft>
              <a:buNone/>
            </a:pPr>
            <a:r>
              <a:rPr lang="en" sz="1000"/>
              <a:t>Final Product</a:t>
            </a:r>
            <a:endParaRPr sz="1000"/>
          </a:p>
          <a:p>
            <a:pPr marL="914400" lvl="1" indent="-292100" algn="l" rtl="0">
              <a:spcBef>
                <a:spcPts val="1600"/>
              </a:spcBef>
              <a:spcAft>
                <a:spcPts val="0"/>
              </a:spcAft>
              <a:buSzPts val="1000"/>
              <a:buChar char="○"/>
            </a:pPr>
            <a:r>
              <a:rPr lang="en" sz="1000"/>
              <a:t>Personal stress and fatigue monitoring platform/dashboard</a:t>
            </a:r>
            <a:endParaRPr sz="1000"/>
          </a:p>
          <a:p>
            <a:pPr marL="0" marR="0" lvl="0" indent="0" algn="l" rtl="0">
              <a:lnSpc>
                <a:spcPct val="115000"/>
              </a:lnSpc>
              <a:spcBef>
                <a:spcPts val="1600"/>
              </a:spcBef>
              <a:spcAft>
                <a:spcPts val="0"/>
              </a:spcAft>
              <a:buNone/>
            </a:pPr>
            <a:r>
              <a:rPr lang="en" sz="1000"/>
              <a:t>Stakeholders</a:t>
            </a:r>
            <a:endParaRPr sz="1000"/>
          </a:p>
          <a:p>
            <a:pPr marL="914400" lvl="1" indent="-292100" algn="l" rtl="0">
              <a:spcBef>
                <a:spcPts val="1600"/>
              </a:spcBef>
              <a:spcAft>
                <a:spcPts val="0"/>
              </a:spcAft>
              <a:buSzPts val="1000"/>
              <a:buChar char="○"/>
            </a:pPr>
            <a:r>
              <a:rPr lang="en" sz="1000"/>
              <a:t>Health insurance companies &amp; providers</a:t>
            </a:r>
            <a:endParaRPr sz="1000"/>
          </a:p>
          <a:p>
            <a:pPr marL="914400" lvl="1" indent="-292100" algn="l" rtl="0">
              <a:spcBef>
                <a:spcPts val="0"/>
              </a:spcBef>
              <a:spcAft>
                <a:spcPts val="0"/>
              </a:spcAft>
              <a:buSzPts val="1000"/>
              <a:buChar char="○"/>
            </a:pPr>
            <a:r>
              <a:rPr lang="en" sz="1000"/>
              <a:t>Healthcare professionals </a:t>
            </a:r>
            <a:endParaRPr sz="1000"/>
          </a:p>
          <a:p>
            <a:pPr marL="914400" lvl="1" indent="-292100" algn="l" rtl="0">
              <a:spcBef>
                <a:spcPts val="0"/>
              </a:spcBef>
              <a:spcAft>
                <a:spcPts val="0"/>
              </a:spcAft>
              <a:buSzPts val="1000"/>
              <a:buChar char="○"/>
            </a:pPr>
            <a:r>
              <a:rPr lang="en" sz="1000"/>
              <a:t>Wearable hardware companies -- fitbit, apple, samsung </a:t>
            </a:r>
            <a:endParaRPr sz="1000"/>
          </a:p>
          <a:p>
            <a:pPr marL="914400" lvl="1" indent="-292100" algn="l" rtl="0">
              <a:spcBef>
                <a:spcPts val="0"/>
              </a:spcBef>
              <a:spcAft>
                <a:spcPts val="0"/>
              </a:spcAft>
              <a:buSzPts val="1000"/>
              <a:buChar char="○"/>
            </a:pPr>
            <a:r>
              <a:rPr lang="en" sz="1000"/>
              <a:t>Data service providers </a:t>
            </a:r>
            <a:endParaRPr sz="1000"/>
          </a:p>
          <a:p>
            <a:pPr marL="914400" lvl="1" indent="-292100" algn="l" rtl="0">
              <a:spcBef>
                <a:spcPts val="0"/>
              </a:spcBef>
              <a:spcAft>
                <a:spcPts val="0"/>
              </a:spcAft>
              <a:buSzPts val="1000"/>
              <a:buChar char="○"/>
            </a:pPr>
            <a:r>
              <a:rPr lang="en" sz="1000"/>
              <a:t>Healthcare legislators </a:t>
            </a:r>
            <a:endParaRPr sz="1000"/>
          </a:p>
          <a:p>
            <a:pPr marL="0" lvl="0" indent="0" algn="l" rtl="0">
              <a:spcBef>
                <a:spcPts val="1600"/>
              </a:spcBef>
              <a:spcAft>
                <a:spcPts val="0"/>
              </a:spcAft>
              <a:buNone/>
            </a:pPr>
            <a:r>
              <a:rPr lang="en" sz="1000"/>
              <a:t>Onboarding</a:t>
            </a:r>
            <a:endParaRPr sz="1000"/>
          </a:p>
          <a:p>
            <a:pPr marL="914400" lvl="1" indent="-292100" algn="l" rtl="0">
              <a:spcBef>
                <a:spcPts val="1600"/>
              </a:spcBef>
              <a:spcAft>
                <a:spcPts val="0"/>
              </a:spcAft>
              <a:buSzPts val="1000"/>
              <a:buChar char="○"/>
            </a:pPr>
            <a:r>
              <a:rPr lang="en" sz="1000"/>
              <a:t>Start with insurance companies, pitch cost reduction potential</a:t>
            </a:r>
            <a:endParaRPr sz="1000"/>
          </a:p>
          <a:p>
            <a:pPr marL="914400" lvl="1" indent="-292100" algn="l" rtl="0">
              <a:spcBef>
                <a:spcPts val="0"/>
              </a:spcBef>
              <a:spcAft>
                <a:spcPts val="0"/>
              </a:spcAft>
              <a:buSzPts val="1000"/>
              <a:buChar char="○"/>
            </a:pPr>
            <a:r>
              <a:rPr lang="en" sz="1000"/>
              <a:t>Offer malpractice insurance premium discounts for a university hospital willing to test the product (observation and analysis)</a:t>
            </a:r>
            <a:endParaRPr sz="1000"/>
          </a:p>
          <a:p>
            <a:pPr marL="914400" lvl="1" indent="-292100" algn="l" rtl="0">
              <a:spcBef>
                <a:spcPts val="0"/>
              </a:spcBef>
              <a:spcAft>
                <a:spcPts val="0"/>
              </a:spcAft>
              <a:buSzPts val="1000"/>
              <a:buChar char="○"/>
            </a:pPr>
            <a:r>
              <a:rPr lang="en" sz="1000"/>
              <a:t>Present findings at conferences to earn recognition (operational period)</a:t>
            </a:r>
            <a:endParaRPr sz="1000"/>
          </a:p>
          <a:p>
            <a:pPr marL="914400" lvl="0" indent="0" algn="l" rtl="0">
              <a:spcBef>
                <a:spcPts val="1600"/>
              </a:spcBef>
              <a:spcAft>
                <a:spcPts val="0"/>
              </a:spcAft>
              <a:buNone/>
            </a:pPr>
            <a:endParaRPr sz="1000"/>
          </a:p>
          <a:p>
            <a:pPr marL="0" lvl="0" indent="0" algn="l" rtl="0">
              <a:spcBef>
                <a:spcPts val="1600"/>
              </a:spcBef>
              <a:spcAft>
                <a:spcPts val="0"/>
              </a:spcAft>
              <a:buNone/>
            </a:pPr>
            <a:r>
              <a:rPr lang="en" sz="800"/>
              <a:t> </a:t>
            </a:r>
            <a:endParaRPr sz="800"/>
          </a:p>
          <a:p>
            <a:pPr marL="0" lvl="0" indent="0" algn="l" rtl="0">
              <a:spcBef>
                <a:spcPts val="1600"/>
              </a:spcBef>
              <a:spcAft>
                <a:spcPts val="0"/>
              </a:spcAft>
              <a:buNone/>
            </a:pPr>
            <a:endParaRPr sz="800"/>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7DFE3"/>
        </a:solidFill>
        <a:effectLst/>
      </p:bgPr>
    </p:bg>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C343D"/>
                </a:solidFill>
                <a:latin typeface="Helvetica Neue"/>
                <a:ea typeface="Helvetica Neue"/>
                <a:cs typeface="Helvetica Neue"/>
                <a:sym typeface="Helvetica Neue"/>
              </a:rPr>
              <a:t>Data Science in the Domain</a:t>
            </a:r>
            <a:endParaRPr sz="3000" b="1">
              <a:solidFill>
                <a:srgbClr val="0C343D"/>
              </a:solidFill>
              <a:latin typeface="Helvetica Neue"/>
              <a:ea typeface="Helvetica Neue"/>
              <a:cs typeface="Helvetica Neue"/>
              <a:sym typeface="Helvetica Neue"/>
            </a:endParaRPr>
          </a:p>
        </p:txBody>
      </p:sp>
      <p:sp>
        <p:nvSpPr>
          <p:cNvPr id="63" name="Google Shape;63;p1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p>
            <a:pPr marL="457200" lvl="0" indent="-355600" algn="l" rtl="0">
              <a:spcBef>
                <a:spcPts val="0"/>
              </a:spcBef>
              <a:spcAft>
                <a:spcPts val="0"/>
              </a:spcAft>
              <a:buClr>
                <a:srgbClr val="0C343D"/>
              </a:buClr>
              <a:buSzPts val="2000"/>
              <a:buFont typeface="Helvetica Neue"/>
              <a:buChar char="●"/>
            </a:pPr>
            <a:r>
              <a:rPr lang="en" sz="2000">
                <a:solidFill>
                  <a:srgbClr val="0C343D"/>
                </a:solidFill>
                <a:latin typeface="Helvetica Neue"/>
                <a:ea typeface="Helvetica Neue"/>
                <a:cs typeface="Helvetica Neue"/>
                <a:sym typeface="Helvetica Neue"/>
              </a:rPr>
              <a:t>Wearables in the workspace used for:</a:t>
            </a:r>
            <a:endParaRPr sz="2000">
              <a:solidFill>
                <a:srgbClr val="0C343D"/>
              </a:solidFill>
              <a:latin typeface="Helvetica Neue"/>
              <a:ea typeface="Helvetica Neue"/>
              <a:cs typeface="Helvetica Neue"/>
              <a:sym typeface="Helvetica Neue"/>
            </a:endParaRPr>
          </a:p>
          <a:p>
            <a:pPr marL="914400" lvl="1" indent="-355600" algn="l" rtl="0">
              <a:spcBef>
                <a:spcPts val="0"/>
              </a:spcBef>
              <a:spcAft>
                <a:spcPts val="0"/>
              </a:spcAft>
              <a:buClr>
                <a:srgbClr val="0C343D"/>
              </a:buClr>
              <a:buSzPts val="2000"/>
              <a:buFont typeface="Helvetica Neue"/>
              <a:buChar char="○"/>
            </a:pPr>
            <a:r>
              <a:rPr lang="en" sz="2000">
                <a:solidFill>
                  <a:srgbClr val="0C343D"/>
                </a:solidFill>
                <a:latin typeface="Helvetica Neue"/>
                <a:ea typeface="Helvetica Neue"/>
                <a:cs typeface="Helvetica Neue"/>
                <a:sym typeface="Helvetica Neue"/>
              </a:rPr>
              <a:t>Productivity </a:t>
            </a:r>
            <a:endParaRPr sz="2000">
              <a:solidFill>
                <a:srgbClr val="0C343D"/>
              </a:solidFill>
              <a:latin typeface="Helvetica Neue"/>
              <a:ea typeface="Helvetica Neue"/>
              <a:cs typeface="Helvetica Neue"/>
              <a:sym typeface="Helvetica Neue"/>
            </a:endParaRPr>
          </a:p>
          <a:p>
            <a:pPr marL="914400" lvl="1" indent="-355600" algn="l" rtl="0">
              <a:spcBef>
                <a:spcPts val="0"/>
              </a:spcBef>
              <a:spcAft>
                <a:spcPts val="0"/>
              </a:spcAft>
              <a:buClr>
                <a:srgbClr val="0C343D"/>
              </a:buClr>
              <a:buSzPts val="2000"/>
              <a:buFont typeface="Helvetica Neue"/>
              <a:buChar char="○"/>
            </a:pPr>
            <a:r>
              <a:rPr lang="en" sz="2000">
                <a:solidFill>
                  <a:srgbClr val="0C343D"/>
                </a:solidFill>
                <a:latin typeface="Helvetica Neue"/>
                <a:ea typeface="Helvetica Neue"/>
                <a:cs typeface="Helvetica Neue"/>
                <a:sym typeface="Helvetica Neue"/>
              </a:rPr>
              <a:t>Security </a:t>
            </a:r>
            <a:endParaRPr sz="2000">
              <a:solidFill>
                <a:srgbClr val="0C343D"/>
              </a:solidFill>
              <a:latin typeface="Helvetica Neue"/>
              <a:ea typeface="Helvetica Neue"/>
              <a:cs typeface="Helvetica Neue"/>
              <a:sym typeface="Helvetica Neue"/>
            </a:endParaRPr>
          </a:p>
          <a:p>
            <a:pPr marL="914400" lvl="1" indent="-355600" algn="l" rtl="0">
              <a:spcBef>
                <a:spcPts val="0"/>
              </a:spcBef>
              <a:spcAft>
                <a:spcPts val="0"/>
              </a:spcAft>
              <a:buClr>
                <a:srgbClr val="0C343D"/>
              </a:buClr>
              <a:buSzPts val="2000"/>
              <a:buFont typeface="Helvetica Neue"/>
              <a:buChar char="○"/>
            </a:pPr>
            <a:r>
              <a:rPr lang="en" sz="2000">
                <a:solidFill>
                  <a:srgbClr val="0C343D"/>
                </a:solidFill>
                <a:latin typeface="Helvetica Neue"/>
                <a:ea typeface="Helvetica Neue"/>
                <a:cs typeface="Helvetica Neue"/>
                <a:sym typeface="Helvetica Neue"/>
              </a:rPr>
              <a:t>Wellness </a:t>
            </a:r>
            <a:endParaRPr sz="2000">
              <a:solidFill>
                <a:srgbClr val="0C343D"/>
              </a:solidFill>
              <a:latin typeface="Helvetica Neue"/>
              <a:ea typeface="Helvetica Neue"/>
              <a:cs typeface="Helvetica Neue"/>
              <a:sym typeface="Helvetica Neue"/>
            </a:endParaRPr>
          </a:p>
          <a:p>
            <a:pPr marL="0" lvl="0" indent="0" algn="l" rtl="0">
              <a:spcBef>
                <a:spcPts val="0"/>
              </a:spcBef>
              <a:spcAft>
                <a:spcPts val="0"/>
              </a:spcAft>
              <a:buNone/>
            </a:pPr>
            <a:endParaRPr sz="2000">
              <a:solidFill>
                <a:srgbClr val="0C343D"/>
              </a:solidFill>
              <a:latin typeface="Helvetica Neue"/>
              <a:ea typeface="Helvetica Neue"/>
              <a:cs typeface="Helvetica Neue"/>
              <a:sym typeface="Helvetica Neue"/>
            </a:endParaRPr>
          </a:p>
          <a:p>
            <a:pPr marL="457200" lvl="0" indent="-355600" algn="l" rtl="0">
              <a:spcBef>
                <a:spcPts val="0"/>
              </a:spcBef>
              <a:spcAft>
                <a:spcPts val="0"/>
              </a:spcAft>
              <a:buClr>
                <a:srgbClr val="0C343D"/>
              </a:buClr>
              <a:buSzPts val="2000"/>
              <a:buFont typeface="Helvetica Neue"/>
              <a:buChar char="●"/>
            </a:pPr>
            <a:r>
              <a:rPr lang="en" sz="2000">
                <a:solidFill>
                  <a:srgbClr val="0C343D"/>
                </a:solidFill>
                <a:latin typeface="Helvetica Neue"/>
                <a:ea typeface="Helvetica Neue"/>
                <a:cs typeface="Helvetica Neue"/>
                <a:sym typeface="Helvetica Neue"/>
              </a:rPr>
              <a:t>Several companies aim to measure fatigue</a:t>
            </a:r>
            <a:endParaRPr sz="2000">
              <a:solidFill>
                <a:srgbClr val="0C343D"/>
              </a:solidFill>
              <a:latin typeface="Helvetica Neue"/>
              <a:ea typeface="Helvetica Neue"/>
              <a:cs typeface="Helvetica Neue"/>
              <a:sym typeface="Helvetica Neue"/>
            </a:endParaRPr>
          </a:p>
          <a:p>
            <a:pPr marL="914400" lvl="1" indent="-355600" algn="l" rtl="0">
              <a:spcBef>
                <a:spcPts val="0"/>
              </a:spcBef>
              <a:spcAft>
                <a:spcPts val="0"/>
              </a:spcAft>
              <a:buClr>
                <a:srgbClr val="0C343D"/>
              </a:buClr>
              <a:buSzPts val="2000"/>
              <a:buFont typeface="Helvetica Neue"/>
              <a:buChar char="○"/>
            </a:pPr>
            <a:r>
              <a:rPr lang="en" sz="2000">
                <a:solidFill>
                  <a:srgbClr val="0C343D"/>
                </a:solidFill>
                <a:latin typeface="Helvetica Neue"/>
                <a:ea typeface="Helvetica Neue"/>
                <a:cs typeface="Helvetica Neue"/>
                <a:sym typeface="Helvetica Neue"/>
              </a:rPr>
              <a:t>SmartCap</a:t>
            </a:r>
            <a:endParaRPr sz="2000">
              <a:solidFill>
                <a:srgbClr val="0C343D"/>
              </a:solidFill>
              <a:latin typeface="Helvetica Neue"/>
              <a:ea typeface="Helvetica Neue"/>
              <a:cs typeface="Helvetica Neue"/>
              <a:sym typeface="Helvetica Neue"/>
            </a:endParaRPr>
          </a:p>
          <a:p>
            <a:pPr marL="914400" lvl="1" indent="-355600" algn="l" rtl="0">
              <a:spcBef>
                <a:spcPts val="0"/>
              </a:spcBef>
              <a:spcAft>
                <a:spcPts val="0"/>
              </a:spcAft>
              <a:buClr>
                <a:srgbClr val="0C343D"/>
              </a:buClr>
              <a:buSzPts val="2000"/>
              <a:buFont typeface="Helvetica Neue"/>
              <a:buChar char="○"/>
            </a:pPr>
            <a:r>
              <a:rPr lang="en" sz="2000">
                <a:solidFill>
                  <a:srgbClr val="0C343D"/>
                </a:solidFill>
                <a:latin typeface="Helvetica Neue"/>
                <a:ea typeface="Helvetica Neue"/>
                <a:cs typeface="Helvetica Neue"/>
                <a:sym typeface="Helvetica Neue"/>
              </a:rPr>
              <a:t>Fitbit</a:t>
            </a:r>
            <a:endParaRPr sz="2000">
              <a:solidFill>
                <a:srgbClr val="0C343D"/>
              </a:solidFill>
              <a:latin typeface="Helvetica Neue"/>
              <a:ea typeface="Helvetica Neue"/>
              <a:cs typeface="Helvetica Neue"/>
              <a:sym typeface="Helvetica Neue"/>
            </a:endParaRPr>
          </a:p>
          <a:p>
            <a:pPr marL="914400" lvl="1" indent="-355600" algn="l" rtl="0">
              <a:spcBef>
                <a:spcPts val="0"/>
              </a:spcBef>
              <a:spcAft>
                <a:spcPts val="0"/>
              </a:spcAft>
              <a:buClr>
                <a:srgbClr val="0C343D"/>
              </a:buClr>
              <a:buSzPts val="2000"/>
              <a:buFont typeface="Helvetica Neue"/>
              <a:buChar char="○"/>
            </a:pPr>
            <a:r>
              <a:rPr lang="en" sz="2000">
                <a:solidFill>
                  <a:srgbClr val="0C343D"/>
                </a:solidFill>
                <a:latin typeface="Helvetica Neue"/>
                <a:ea typeface="Helvetica Neue"/>
                <a:cs typeface="Helvetica Neue"/>
                <a:sym typeface="Helvetica Neue"/>
              </a:rPr>
              <a:t>Google Glass</a:t>
            </a:r>
            <a:endParaRPr sz="2000">
              <a:solidFill>
                <a:srgbClr val="0C343D"/>
              </a:solidFill>
              <a:latin typeface="Helvetica Neue"/>
              <a:ea typeface="Helvetica Neue"/>
              <a:cs typeface="Helvetica Neue"/>
              <a:sym typeface="Helvetica Neue"/>
            </a:endParaRPr>
          </a:p>
          <a:p>
            <a:pPr marL="457200" lvl="0" indent="0" algn="l" rtl="0">
              <a:spcBef>
                <a:spcPts val="0"/>
              </a:spcBef>
              <a:spcAft>
                <a:spcPts val="0"/>
              </a:spcAft>
              <a:buNone/>
            </a:pPr>
            <a:endParaRPr sz="2000">
              <a:solidFill>
                <a:srgbClr val="0C343D"/>
              </a:solidFill>
              <a:latin typeface="Helvetica Neue"/>
              <a:ea typeface="Helvetica Neue"/>
              <a:cs typeface="Helvetica Neue"/>
              <a:sym typeface="Helvetica Neue"/>
            </a:endParaRPr>
          </a:p>
          <a:p>
            <a:pPr marL="0" lvl="0" indent="0" algn="l" rtl="0">
              <a:spcBef>
                <a:spcPts val="0"/>
              </a:spcBef>
              <a:spcAft>
                <a:spcPts val="0"/>
              </a:spcAft>
              <a:buNone/>
            </a:pPr>
            <a:endParaRPr sz="2000">
              <a:solidFill>
                <a:srgbClr val="0C343D"/>
              </a:solidFill>
              <a:latin typeface="Helvetica Neue"/>
              <a:ea typeface="Helvetica Neue"/>
              <a:cs typeface="Helvetica Neue"/>
              <a:sym typeface="Helvetica Neue"/>
            </a:endParaRPr>
          </a:p>
        </p:txBody>
      </p:sp>
      <p:pic>
        <p:nvPicPr>
          <p:cNvPr id="64" name="Google Shape;64;p14"/>
          <p:cNvPicPr preferRelativeResize="0"/>
          <p:nvPr/>
        </p:nvPicPr>
        <p:blipFill>
          <a:blip r:embed="rId3">
            <a:alphaModFix/>
          </a:blip>
          <a:stretch>
            <a:fillRect/>
          </a:stretch>
        </p:blipFill>
        <p:spPr>
          <a:xfrm>
            <a:off x="6016125" y="0"/>
            <a:ext cx="3127875"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8"/>
        <p:cNvGrpSpPr/>
        <p:nvPr/>
      </p:nvGrpSpPr>
      <p:grpSpPr>
        <a:xfrm>
          <a:off x="0" y="0"/>
          <a:ext cx="0" cy="0"/>
          <a:chOff x="0" y="0"/>
          <a:chExt cx="0" cy="0"/>
        </a:xfrm>
      </p:grpSpPr>
      <p:pic>
        <p:nvPicPr>
          <p:cNvPr id="69" name="Google Shape;69;p15"/>
          <p:cNvPicPr preferRelativeResize="0"/>
          <p:nvPr/>
        </p:nvPicPr>
        <p:blipFill rotWithShape="1">
          <a:blip r:embed="rId3">
            <a:alphaModFix/>
          </a:blip>
          <a:srcRect b="64185"/>
          <a:stretch/>
        </p:blipFill>
        <p:spPr>
          <a:xfrm>
            <a:off x="0" y="-58850"/>
            <a:ext cx="9144001" cy="4372301"/>
          </a:xfrm>
          <a:prstGeom prst="rect">
            <a:avLst/>
          </a:prstGeom>
          <a:noFill/>
          <a:ln>
            <a:noFill/>
          </a:ln>
        </p:spPr>
      </p:pic>
      <p:pic>
        <p:nvPicPr>
          <p:cNvPr id="70" name="Google Shape;70;p15"/>
          <p:cNvPicPr preferRelativeResize="0"/>
          <p:nvPr/>
        </p:nvPicPr>
        <p:blipFill rotWithShape="1">
          <a:blip r:embed="rId3">
            <a:alphaModFix/>
          </a:blip>
          <a:srcRect t="35352" b="20341"/>
          <a:stretch/>
        </p:blipFill>
        <p:spPr>
          <a:xfrm>
            <a:off x="8100" y="4236200"/>
            <a:ext cx="9144001" cy="2621800"/>
          </a:xfrm>
          <a:prstGeom prst="rect">
            <a:avLst/>
          </a:prstGeom>
          <a:noFill/>
          <a:ln>
            <a:noFill/>
          </a:ln>
        </p:spPr>
      </p:pic>
      <p:pic>
        <p:nvPicPr>
          <p:cNvPr id="71" name="Google Shape;71;p15"/>
          <p:cNvPicPr preferRelativeResize="0"/>
          <p:nvPr/>
        </p:nvPicPr>
        <p:blipFill>
          <a:blip r:embed="rId4">
            <a:alphaModFix amt="24000"/>
          </a:blip>
          <a:stretch>
            <a:fillRect/>
          </a:stretch>
        </p:blipFill>
        <p:spPr>
          <a:xfrm>
            <a:off x="180400" y="214400"/>
            <a:ext cx="8833901" cy="6407126"/>
          </a:xfrm>
          <a:prstGeom prst="rect">
            <a:avLst/>
          </a:prstGeom>
          <a:noFill/>
          <a:ln>
            <a:noFill/>
          </a:ln>
        </p:spPr>
      </p:pic>
      <p:sp>
        <p:nvSpPr>
          <p:cNvPr id="72" name="Google Shape;72;p15"/>
          <p:cNvSpPr txBox="1"/>
          <p:nvPr/>
        </p:nvSpPr>
        <p:spPr>
          <a:xfrm>
            <a:off x="303600" y="983925"/>
            <a:ext cx="8536800" cy="180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999999"/>
              </a:solidFill>
              <a:latin typeface="Helvetica Neue"/>
              <a:ea typeface="Helvetica Neue"/>
              <a:cs typeface="Helvetica Neue"/>
              <a:sym typeface="Helvetica Neue"/>
            </a:endParaRPr>
          </a:p>
        </p:txBody>
      </p:sp>
      <p:sp>
        <p:nvSpPr>
          <p:cNvPr id="73" name="Google Shape;73;p15"/>
          <p:cNvSpPr txBox="1"/>
          <p:nvPr/>
        </p:nvSpPr>
        <p:spPr>
          <a:xfrm>
            <a:off x="657900" y="1674525"/>
            <a:ext cx="7878900" cy="105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800" b="1">
                <a:solidFill>
                  <a:srgbClr val="0C343D"/>
                </a:solidFill>
                <a:latin typeface="Helvetica Neue"/>
                <a:ea typeface="Helvetica Neue"/>
                <a:cs typeface="Helvetica Neue"/>
                <a:sym typeface="Helvetica Neue"/>
              </a:rPr>
              <a:t>Research Question</a:t>
            </a:r>
            <a:endParaRPr sz="4800" b="1">
              <a:solidFill>
                <a:srgbClr val="0C343D"/>
              </a:solidFill>
              <a:latin typeface="Helvetica Neue"/>
              <a:ea typeface="Helvetica Neue"/>
              <a:cs typeface="Helvetica Neue"/>
              <a:sym typeface="Helvetica Neue"/>
            </a:endParaRPr>
          </a:p>
        </p:txBody>
      </p:sp>
      <p:sp>
        <p:nvSpPr>
          <p:cNvPr id="74" name="Google Shape;74;p15"/>
          <p:cNvSpPr txBox="1">
            <a:spLocks noGrp="1"/>
          </p:cNvSpPr>
          <p:nvPr>
            <p:ph type="subTitle" idx="4294967295"/>
          </p:nvPr>
        </p:nvSpPr>
        <p:spPr>
          <a:xfrm>
            <a:off x="337050" y="2787526"/>
            <a:ext cx="8520600" cy="576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400">
                <a:solidFill>
                  <a:srgbClr val="0C343D"/>
                </a:solidFill>
                <a:latin typeface="Helvetica Neue"/>
                <a:ea typeface="Helvetica Neue"/>
                <a:cs typeface="Helvetica Neue"/>
                <a:sym typeface="Helvetica Neue"/>
              </a:rPr>
              <a:t>Can we associate rates of medical malpractice with employee fatigue signals as measured by wearable devices?</a:t>
            </a:r>
            <a:br>
              <a:rPr lang="en" sz="2400">
                <a:solidFill>
                  <a:srgbClr val="0C343D"/>
                </a:solidFill>
                <a:latin typeface="Helvetica Neue"/>
                <a:ea typeface="Helvetica Neue"/>
                <a:cs typeface="Helvetica Neue"/>
                <a:sym typeface="Helvetica Neue"/>
              </a:rPr>
            </a:br>
            <a:endParaRPr>
              <a:solidFill>
                <a:srgbClr val="0C343D"/>
              </a:solidFill>
              <a:latin typeface="Helvetica Neue"/>
              <a:ea typeface="Helvetica Neue"/>
              <a:cs typeface="Helvetica Neue"/>
              <a:sym typeface="Helvetica Neue"/>
            </a:endParaRPr>
          </a:p>
        </p:txBody>
      </p:sp>
      <p:sp>
        <p:nvSpPr>
          <p:cNvPr id="75" name="Google Shape;75;p15"/>
          <p:cNvSpPr txBox="1"/>
          <p:nvPr/>
        </p:nvSpPr>
        <p:spPr>
          <a:xfrm>
            <a:off x="456000" y="1136325"/>
            <a:ext cx="8536800" cy="180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999999"/>
              </a:solidFill>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7DFE3"/>
        </a:solidFill>
        <a:effectLst/>
      </p:bgPr>
    </p:bg>
    <p:spTree>
      <p:nvGrpSpPr>
        <p:cNvPr id="1" name="Shape 79"/>
        <p:cNvGrpSpPr/>
        <p:nvPr/>
      </p:nvGrpSpPr>
      <p:grpSpPr>
        <a:xfrm>
          <a:off x="0" y="0"/>
          <a:ext cx="0" cy="0"/>
          <a:chOff x="0" y="0"/>
          <a:chExt cx="0" cy="0"/>
        </a:xfrm>
      </p:grpSpPr>
      <p:pic>
        <p:nvPicPr>
          <p:cNvPr id="80" name="Google Shape;80;p16"/>
          <p:cNvPicPr preferRelativeResize="0"/>
          <p:nvPr/>
        </p:nvPicPr>
        <p:blipFill>
          <a:blip r:embed="rId3">
            <a:alphaModFix/>
          </a:blip>
          <a:stretch>
            <a:fillRect/>
          </a:stretch>
        </p:blipFill>
        <p:spPr>
          <a:xfrm>
            <a:off x="272425" y="3923575"/>
            <a:ext cx="2677549" cy="2416176"/>
          </a:xfrm>
          <a:prstGeom prst="rect">
            <a:avLst/>
          </a:prstGeom>
          <a:noFill/>
          <a:ln>
            <a:noFill/>
          </a:ln>
        </p:spPr>
      </p:pic>
      <p:sp>
        <p:nvSpPr>
          <p:cNvPr id="81" name="Google Shape;81;p16"/>
          <p:cNvSpPr txBox="1"/>
          <p:nvPr/>
        </p:nvSpPr>
        <p:spPr>
          <a:xfrm>
            <a:off x="261325" y="983925"/>
            <a:ext cx="6257700" cy="460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endParaRPr sz="1800">
              <a:solidFill>
                <a:schemeClr val="dk2"/>
              </a:solidFill>
            </a:endParaRPr>
          </a:p>
          <a:p>
            <a:pPr marL="0" lvl="0" indent="0" algn="l" rtl="0">
              <a:spcBef>
                <a:spcPts val="1600"/>
              </a:spcBef>
              <a:spcAft>
                <a:spcPts val="0"/>
              </a:spcAft>
              <a:buNone/>
            </a:pPr>
            <a:endParaRPr sz="1800">
              <a:solidFill>
                <a:srgbClr val="999999"/>
              </a:solidFill>
              <a:latin typeface="Helvetica Neue"/>
              <a:ea typeface="Helvetica Neue"/>
              <a:cs typeface="Helvetica Neue"/>
              <a:sym typeface="Helvetica Neue"/>
            </a:endParaRPr>
          </a:p>
        </p:txBody>
      </p:sp>
      <p:pic>
        <p:nvPicPr>
          <p:cNvPr id="82" name="Google Shape;82;p16"/>
          <p:cNvPicPr preferRelativeResize="0"/>
          <p:nvPr/>
        </p:nvPicPr>
        <p:blipFill>
          <a:blip r:embed="rId3">
            <a:alphaModFix/>
          </a:blip>
          <a:stretch>
            <a:fillRect/>
          </a:stretch>
        </p:blipFill>
        <p:spPr>
          <a:xfrm>
            <a:off x="3228325" y="3923550"/>
            <a:ext cx="2677549" cy="2416176"/>
          </a:xfrm>
          <a:prstGeom prst="rect">
            <a:avLst/>
          </a:prstGeom>
          <a:noFill/>
          <a:ln>
            <a:noFill/>
          </a:ln>
        </p:spPr>
      </p:pic>
      <p:pic>
        <p:nvPicPr>
          <p:cNvPr id="83" name="Google Shape;83;p16"/>
          <p:cNvPicPr preferRelativeResize="0"/>
          <p:nvPr/>
        </p:nvPicPr>
        <p:blipFill>
          <a:blip r:embed="rId3">
            <a:alphaModFix/>
          </a:blip>
          <a:stretch>
            <a:fillRect/>
          </a:stretch>
        </p:blipFill>
        <p:spPr>
          <a:xfrm>
            <a:off x="6184225" y="3923550"/>
            <a:ext cx="2677549" cy="2416176"/>
          </a:xfrm>
          <a:prstGeom prst="rect">
            <a:avLst/>
          </a:prstGeom>
          <a:noFill/>
          <a:ln>
            <a:noFill/>
          </a:ln>
        </p:spPr>
      </p:pic>
      <p:sp>
        <p:nvSpPr>
          <p:cNvPr id="84" name="Google Shape;84;p16"/>
          <p:cNvSpPr txBox="1"/>
          <p:nvPr/>
        </p:nvSpPr>
        <p:spPr>
          <a:xfrm>
            <a:off x="314425" y="4152150"/>
            <a:ext cx="2600400" cy="3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0C343D"/>
                </a:solidFill>
                <a:latin typeface="Helvetica Neue"/>
                <a:ea typeface="Helvetica Neue"/>
                <a:cs typeface="Helvetica Neue"/>
                <a:sym typeface="Helvetica Neue"/>
              </a:rPr>
              <a:t>Observation Period</a:t>
            </a:r>
            <a:endParaRPr b="1">
              <a:solidFill>
                <a:srgbClr val="0C343D"/>
              </a:solidFill>
              <a:latin typeface="Helvetica Neue"/>
              <a:ea typeface="Helvetica Neue"/>
              <a:cs typeface="Helvetica Neue"/>
              <a:sym typeface="Helvetica Neue"/>
            </a:endParaRPr>
          </a:p>
        </p:txBody>
      </p:sp>
      <p:sp>
        <p:nvSpPr>
          <p:cNvPr id="85" name="Google Shape;85;p16"/>
          <p:cNvSpPr txBox="1"/>
          <p:nvPr/>
        </p:nvSpPr>
        <p:spPr>
          <a:xfrm>
            <a:off x="3249325" y="4152150"/>
            <a:ext cx="2600400" cy="3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0C343D"/>
                </a:solidFill>
                <a:latin typeface="Helvetica Neue"/>
                <a:ea typeface="Helvetica Neue"/>
                <a:cs typeface="Helvetica Neue"/>
                <a:sym typeface="Helvetica Neue"/>
              </a:rPr>
              <a:t>Analysis Period</a:t>
            </a:r>
            <a:endParaRPr b="1">
              <a:solidFill>
                <a:srgbClr val="0C343D"/>
              </a:solidFill>
              <a:latin typeface="Helvetica Neue"/>
              <a:ea typeface="Helvetica Neue"/>
              <a:cs typeface="Helvetica Neue"/>
              <a:sym typeface="Helvetica Neue"/>
            </a:endParaRPr>
          </a:p>
        </p:txBody>
      </p:sp>
      <p:sp>
        <p:nvSpPr>
          <p:cNvPr id="86" name="Google Shape;86;p16"/>
          <p:cNvSpPr txBox="1"/>
          <p:nvPr/>
        </p:nvSpPr>
        <p:spPr>
          <a:xfrm>
            <a:off x="6149075" y="4152150"/>
            <a:ext cx="2687400" cy="38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rgbClr val="0C343D"/>
                </a:solidFill>
                <a:latin typeface="Helvetica Neue"/>
                <a:ea typeface="Helvetica Neue"/>
                <a:cs typeface="Helvetica Neue"/>
                <a:sym typeface="Helvetica Neue"/>
              </a:rPr>
              <a:t>Operational Period</a:t>
            </a:r>
            <a:endParaRPr b="1">
              <a:solidFill>
                <a:srgbClr val="0C343D"/>
              </a:solidFill>
              <a:latin typeface="Helvetica Neue"/>
              <a:ea typeface="Helvetica Neue"/>
              <a:cs typeface="Helvetica Neue"/>
              <a:sym typeface="Helvetica Neue"/>
            </a:endParaRPr>
          </a:p>
        </p:txBody>
      </p:sp>
      <p:sp>
        <p:nvSpPr>
          <p:cNvPr id="87" name="Google Shape;87;p16"/>
          <p:cNvSpPr/>
          <p:nvPr/>
        </p:nvSpPr>
        <p:spPr>
          <a:xfrm>
            <a:off x="272425" y="1394575"/>
            <a:ext cx="2677500" cy="322800"/>
          </a:xfrm>
          <a:prstGeom prst="rect">
            <a:avLst/>
          </a:prstGeom>
          <a:solidFill>
            <a:srgbClr val="0C343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Helvetica Neue"/>
                <a:ea typeface="Helvetica Neue"/>
                <a:cs typeface="Helvetica Neue"/>
                <a:sym typeface="Helvetica Neue"/>
              </a:rPr>
              <a:t>STEP 1</a:t>
            </a:r>
            <a:endParaRPr>
              <a:solidFill>
                <a:srgbClr val="FFFFFF"/>
              </a:solidFill>
              <a:latin typeface="Helvetica Neue"/>
              <a:ea typeface="Helvetica Neue"/>
              <a:cs typeface="Helvetica Neue"/>
              <a:sym typeface="Helvetica Neue"/>
            </a:endParaRPr>
          </a:p>
        </p:txBody>
      </p:sp>
      <p:sp>
        <p:nvSpPr>
          <p:cNvPr id="88" name="Google Shape;88;p16"/>
          <p:cNvSpPr/>
          <p:nvPr/>
        </p:nvSpPr>
        <p:spPr>
          <a:xfrm>
            <a:off x="3228325" y="1394575"/>
            <a:ext cx="2677500" cy="322800"/>
          </a:xfrm>
          <a:prstGeom prst="rect">
            <a:avLst/>
          </a:prstGeom>
          <a:solidFill>
            <a:srgbClr val="0C343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rgbClr val="FFFFFF"/>
                </a:solidFill>
                <a:latin typeface="Helvetica Neue"/>
                <a:ea typeface="Helvetica Neue"/>
                <a:cs typeface="Helvetica Neue"/>
                <a:sym typeface="Helvetica Neue"/>
              </a:rPr>
              <a:t>STEP 2</a:t>
            </a:r>
            <a:endParaRPr>
              <a:solidFill>
                <a:srgbClr val="FFFFFF"/>
              </a:solidFill>
              <a:latin typeface="Helvetica Neue"/>
              <a:ea typeface="Helvetica Neue"/>
              <a:cs typeface="Helvetica Neue"/>
              <a:sym typeface="Helvetica Neue"/>
            </a:endParaRPr>
          </a:p>
        </p:txBody>
      </p:sp>
      <p:sp>
        <p:nvSpPr>
          <p:cNvPr id="89" name="Google Shape;89;p16"/>
          <p:cNvSpPr/>
          <p:nvPr/>
        </p:nvSpPr>
        <p:spPr>
          <a:xfrm>
            <a:off x="6184225" y="1394575"/>
            <a:ext cx="2677500" cy="322800"/>
          </a:xfrm>
          <a:prstGeom prst="rect">
            <a:avLst/>
          </a:prstGeom>
          <a:solidFill>
            <a:srgbClr val="0C343D"/>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rgbClr val="FFFFFF"/>
                </a:solidFill>
                <a:latin typeface="Helvetica Neue"/>
                <a:ea typeface="Helvetica Neue"/>
                <a:cs typeface="Helvetica Neue"/>
                <a:sym typeface="Helvetica Neue"/>
              </a:rPr>
              <a:t>STEP 3</a:t>
            </a:r>
            <a:endParaRPr>
              <a:solidFill>
                <a:srgbClr val="FFFFFF"/>
              </a:solidFill>
              <a:latin typeface="Helvetica Neue"/>
              <a:ea typeface="Helvetica Neue"/>
              <a:cs typeface="Helvetica Neue"/>
              <a:sym typeface="Helvetica Neue"/>
            </a:endParaRPr>
          </a:p>
        </p:txBody>
      </p:sp>
      <p:sp>
        <p:nvSpPr>
          <p:cNvPr id="90" name="Google Shape;90;p16"/>
          <p:cNvSpPr txBox="1"/>
          <p:nvPr/>
        </p:nvSpPr>
        <p:spPr>
          <a:xfrm>
            <a:off x="311000" y="4526100"/>
            <a:ext cx="2600400" cy="1390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500"/>
              </a:spcBef>
              <a:spcAft>
                <a:spcPts val="1600"/>
              </a:spcAft>
              <a:buNone/>
            </a:pPr>
            <a:r>
              <a:rPr lang="en">
                <a:solidFill>
                  <a:srgbClr val="0C343D"/>
                </a:solidFill>
                <a:latin typeface="Helvetica Neue"/>
                <a:ea typeface="Helvetica Neue"/>
                <a:cs typeface="Helvetica Neue"/>
                <a:sym typeface="Helvetica Neue"/>
              </a:rPr>
              <a:t>Capture individual baselines</a:t>
            </a:r>
            <a:br>
              <a:rPr lang="en">
                <a:solidFill>
                  <a:srgbClr val="0C343D"/>
                </a:solidFill>
                <a:latin typeface="Helvetica Neue"/>
                <a:ea typeface="Helvetica Neue"/>
                <a:cs typeface="Helvetica Neue"/>
                <a:sym typeface="Helvetica Neue"/>
              </a:rPr>
            </a:br>
            <a:br>
              <a:rPr lang="en">
                <a:solidFill>
                  <a:srgbClr val="0C343D"/>
                </a:solidFill>
                <a:latin typeface="Helvetica Neue"/>
                <a:ea typeface="Helvetica Neue"/>
                <a:cs typeface="Helvetica Neue"/>
                <a:sym typeface="Helvetica Neue"/>
              </a:rPr>
            </a:br>
            <a:r>
              <a:rPr lang="en">
                <a:solidFill>
                  <a:srgbClr val="0C343D"/>
                </a:solidFill>
                <a:latin typeface="Helvetica Neue"/>
                <a:ea typeface="Helvetica Neue"/>
                <a:cs typeface="Helvetica Neue"/>
                <a:sym typeface="Helvetica Neue"/>
              </a:rPr>
              <a:t>Capture error rate throughout period</a:t>
            </a:r>
            <a:br>
              <a:rPr lang="en">
                <a:solidFill>
                  <a:srgbClr val="0C343D"/>
                </a:solidFill>
                <a:latin typeface="Helvetica Neue"/>
                <a:ea typeface="Helvetica Neue"/>
                <a:cs typeface="Helvetica Neue"/>
                <a:sym typeface="Helvetica Neue"/>
              </a:rPr>
            </a:br>
            <a:endParaRPr>
              <a:solidFill>
                <a:srgbClr val="0C343D"/>
              </a:solidFill>
              <a:latin typeface="Helvetica Neue"/>
              <a:ea typeface="Helvetica Neue"/>
              <a:cs typeface="Helvetica Neue"/>
              <a:sym typeface="Helvetica Neue"/>
            </a:endParaRPr>
          </a:p>
        </p:txBody>
      </p:sp>
      <p:sp>
        <p:nvSpPr>
          <p:cNvPr id="91" name="Google Shape;91;p16"/>
          <p:cNvSpPr txBox="1"/>
          <p:nvPr/>
        </p:nvSpPr>
        <p:spPr>
          <a:xfrm>
            <a:off x="3292825" y="4526275"/>
            <a:ext cx="2600400" cy="1278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500"/>
              </a:spcBef>
              <a:spcAft>
                <a:spcPts val="1600"/>
              </a:spcAft>
              <a:buNone/>
            </a:pPr>
            <a:r>
              <a:rPr lang="en">
                <a:solidFill>
                  <a:schemeClr val="dk2"/>
                </a:solidFill>
              </a:rPr>
              <a:t>Correlate different signals with errors</a:t>
            </a:r>
            <a:br>
              <a:rPr lang="en">
                <a:solidFill>
                  <a:schemeClr val="dk2"/>
                </a:solidFill>
              </a:rPr>
            </a:br>
            <a:br>
              <a:rPr lang="en">
                <a:solidFill>
                  <a:schemeClr val="dk2"/>
                </a:solidFill>
              </a:rPr>
            </a:br>
            <a:r>
              <a:rPr lang="en">
                <a:solidFill>
                  <a:schemeClr val="dk2"/>
                </a:solidFill>
              </a:rPr>
              <a:t>Calculate acceptable thresholds for each signal</a:t>
            </a:r>
            <a:br>
              <a:rPr lang="en">
                <a:solidFill>
                  <a:schemeClr val="dk2"/>
                </a:solidFill>
              </a:rPr>
            </a:br>
            <a:endParaRPr>
              <a:solidFill>
                <a:srgbClr val="666666"/>
              </a:solidFill>
              <a:latin typeface="Helvetica Neue"/>
              <a:ea typeface="Helvetica Neue"/>
              <a:cs typeface="Helvetica Neue"/>
              <a:sym typeface="Helvetica Neue"/>
            </a:endParaRPr>
          </a:p>
        </p:txBody>
      </p:sp>
      <p:sp>
        <p:nvSpPr>
          <p:cNvPr id="92" name="Google Shape;92;p16"/>
          <p:cNvSpPr txBox="1"/>
          <p:nvPr/>
        </p:nvSpPr>
        <p:spPr>
          <a:xfrm>
            <a:off x="6260425" y="4490975"/>
            <a:ext cx="2600400" cy="1390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500"/>
              </a:spcBef>
              <a:spcAft>
                <a:spcPts val="1600"/>
              </a:spcAft>
              <a:buNone/>
            </a:pPr>
            <a:r>
              <a:rPr lang="en">
                <a:solidFill>
                  <a:srgbClr val="0C343D"/>
                </a:solidFill>
              </a:rPr>
              <a:t>Identify insurance companies and care providers as potential customers</a:t>
            </a:r>
            <a:br>
              <a:rPr lang="en">
                <a:solidFill>
                  <a:srgbClr val="0C343D"/>
                </a:solidFill>
              </a:rPr>
            </a:br>
            <a:br>
              <a:rPr lang="en">
                <a:solidFill>
                  <a:srgbClr val="0C343D"/>
                </a:solidFill>
              </a:rPr>
            </a:br>
            <a:r>
              <a:rPr lang="en">
                <a:solidFill>
                  <a:srgbClr val="0C343D"/>
                </a:solidFill>
              </a:rPr>
              <a:t>Evangelize and market</a:t>
            </a:r>
            <a:br>
              <a:rPr lang="en">
                <a:solidFill>
                  <a:srgbClr val="0C343D"/>
                </a:solidFill>
              </a:rPr>
            </a:br>
            <a:endParaRPr>
              <a:solidFill>
                <a:srgbClr val="0C343D"/>
              </a:solidFill>
            </a:endParaRPr>
          </a:p>
        </p:txBody>
      </p:sp>
      <p:sp>
        <p:nvSpPr>
          <p:cNvPr id="93" name="Google Shape;93;p16"/>
          <p:cNvSpPr txBox="1">
            <a:spLocks noGrp="1"/>
          </p:cNvSpPr>
          <p:nvPr>
            <p:ph type="title"/>
          </p:nvPr>
        </p:nvSpPr>
        <p:spPr>
          <a:xfrm>
            <a:off x="311700" y="4409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C343D"/>
                </a:solidFill>
                <a:latin typeface="Helvetica Neue"/>
                <a:ea typeface="Helvetica Neue"/>
                <a:cs typeface="Helvetica Neue"/>
                <a:sym typeface="Helvetica Neue"/>
              </a:rPr>
              <a:t>Data and Methods</a:t>
            </a:r>
            <a:endParaRPr sz="3000" b="1">
              <a:solidFill>
                <a:srgbClr val="0C343D"/>
              </a:solidFill>
              <a:latin typeface="Helvetica Neue"/>
              <a:ea typeface="Helvetica Neue"/>
              <a:cs typeface="Helvetica Neue"/>
              <a:sym typeface="Helvetica Neue"/>
            </a:endParaRPr>
          </a:p>
        </p:txBody>
      </p:sp>
      <p:pic>
        <p:nvPicPr>
          <p:cNvPr id="94" name="Google Shape;94;p16"/>
          <p:cNvPicPr preferRelativeResize="0"/>
          <p:nvPr/>
        </p:nvPicPr>
        <p:blipFill>
          <a:blip r:embed="rId4">
            <a:alphaModFix/>
          </a:blip>
          <a:stretch>
            <a:fillRect/>
          </a:stretch>
        </p:blipFill>
        <p:spPr>
          <a:xfrm>
            <a:off x="272425" y="1717375"/>
            <a:ext cx="2677499" cy="2053800"/>
          </a:xfrm>
          <a:prstGeom prst="rect">
            <a:avLst/>
          </a:prstGeom>
          <a:noFill/>
          <a:ln>
            <a:noFill/>
          </a:ln>
        </p:spPr>
      </p:pic>
      <p:pic>
        <p:nvPicPr>
          <p:cNvPr id="95" name="Google Shape;95;p16"/>
          <p:cNvPicPr preferRelativeResize="0"/>
          <p:nvPr/>
        </p:nvPicPr>
        <p:blipFill>
          <a:blip r:embed="rId5">
            <a:alphaModFix/>
          </a:blip>
          <a:stretch>
            <a:fillRect/>
          </a:stretch>
        </p:blipFill>
        <p:spPr>
          <a:xfrm>
            <a:off x="3228325" y="1717350"/>
            <a:ext cx="2677501" cy="2053801"/>
          </a:xfrm>
          <a:prstGeom prst="rect">
            <a:avLst/>
          </a:prstGeom>
          <a:noFill/>
          <a:ln>
            <a:noFill/>
          </a:ln>
        </p:spPr>
      </p:pic>
      <p:pic>
        <p:nvPicPr>
          <p:cNvPr id="96" name="Google Shape;96;p16"/>
          <p:cNvPicPr preferRelativeResize="0"/>
          <p:nvPr/>
        </p:nvPicPr>
        <p:blipFill>
          <a:blip r:embed="rId6">
            <a:alphaModFix/>
          </a:blip>
          <a:stretch>
            <a:fillRect/>
          </a:stretch>
        </p:blipFill>
        <p:spPr>
          <a:xfrm>
            <a:off x="6184225" y="1717350"/>
            <a:ext cx="2687399" cy="2053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0"/>
        <p:cNvGrpSpPr/>
        <p:nvPr/>
      </p:nvGrpSpPr>
      <p:grpSpPr>
        <a:xfrm>
          <a:off x="0" y="0"/>
          <a:ext cx="0" cy="0"/>
          <a:chOff x="0" y="0"/>
          <a:chExt cx="0" cy="0"/>
        </a:xfrm>
      </p:grpSpPr>
      <p:pic>
        <p:nvPicPr>
          <p:cNvPr id="101" name="Google Shape;101;p17"/>
          <p:cNvPicPr preferRelativeResize="0"/>
          <p:nvPr/>
        </p:nvPicPr>
        <p:blipFill>
          <a:blip r:embed="rId3">
            <a:alphaModFix/>
          </a:blip>
          <a:stretch>
            <a:fillRect/>
          </a:stretch>
        </p:blipFill>
        <p:spPr>
          <a:xfrm>
            <a:off x="4554300" y="3361500"/>
            <a:ext cx="4596326" cy="3496501"/>
          </a:xfrm>
          <a:prstGeom prst="rect">
            <a:avLst/>
          </a:prstGeom>
          <a:noFill/>
          <a:ln>
            <a:noFill/>
          </a:ln>
        </p:spPr>
      </p:pic>
      <p:pic>
        <p:nvPicPr>
          <p:cNvPr id="102" name="Google Shape;102;p17"/>
          <p:cNvPicPr preferRelativeResize="0"/>
          <p:nvPr/>
        </p:nvPicPr>
        <p:blipFill>
          <a:blip r:embed="rId4">
            <a:alphaModFix/>
          </a:blip>
          <a:stretch>
            <a:fillRect/>
          </a:stretch>
        </p:blipFill>
        <p:spPr>
          <a:xfrm>
            <a:off x="0" y="3375900"/>
            <a:ext cx="4554299" cy="3496500"/>
          </a:xfrm>
          <a:prstGeom prst="rect">
            <a:avLst/>
          </a:prstGeom>
          <a:noFill/>
          <a:ln>
            <a:noFill/>
          </a:ln>
        </p:spPr>
      </p:pic>
      <p:pic>
        <p:nvPicPr>
          <p:cNvPr id="103" name="Google Shape;103;p17"/>
          <p:cNvPicPr preferRelativeResize="0"/>
          <p:nvPr/>
        </p:nvPicPr>
        <p:blipFill>
          <a:blip r:embed="rId5">
            <a:alphaModFix/>
          </a:blip>
          <a:stretch>
            <a:fillRect/>
          </a:stretch>
        </p:blipFill>
        <p:spPr>
          <a:xfrm>
            <a:off x="4547675" y="0"/>
            <a:ext cx="4596325" cy="3448174"/>
          </a:xfrm>
          <a:prstGeom prst="rect">
            <a:avLst/>
          </a:prstGeom>
          <a:noFill/>
          <a:ln>
            <a:noFill/>
          </a:ln>
        </p:spPr>
      </p:pic>
      <p:pic>
        <p:nvPicPr>
          <p:cNvPr id="104" name="Google Shape;104;p17"/>
          <p:cNvPicPr preferRelativeResize="0"/>
          <p:nvPr/>
        </p:nvPicPr>
        <p:blipFill>
          <a:blip r:embed="rId6">
            <a:alphaModFix/>
          </a:blip>
          <a:stretch>
            <a:fillRect/>
          </a:stretch>
        </p:blipFill>
        <p:spPr>
          <a:xfrm>
            <a:off x="-44112" y="0"/>
            <a:ext cx="4596325" cy="3419399"/>
          </a:xfrm>
          <a:prstGeom prst="rect">
            <a:avLst/>
          </a:prstGeom>
          <a:noFill/>
          <a:ln>
            <a:noFill/>
          </a:ln>
        </p:spPr>
      </p:pic>
      <p:pic>
        <p:nvPicPr>
          <p:cNvPr id="105" name="Google Shape;105;p17"/>
          <p:cNvPicPr preferRelativeResize="0"/>
          <p:nvPr/>
        </p:nvPicPr>
        <p:blipFill>
          <a:blip r:embed="rId7">
            <a:alphaModFix amt="24000"/>
          </a:blip>
          <a:stretch>
            <a:fillRect/>
          </a:stretch>
        </p:blipFill>
        <p:spPr>
          <a:xfrm>
            <a:off x="0" y="-4850"/>
            <a:ext cx="9144000" cy="6858000"/>
          </a:xfrm>
          <a:prstGeom prst="rect">
            <a:avLst/>
          </a:prstGeom>
          <a:noFill/>
          <a:ln>
            <a:noFill/>
          </a:ln>
        </p:spPr>
      </p:pic>
      <p:sp>
        <p:nvSpPr>
          <p:cNvPr id="106" name="Google Shape;106;p17"/>
          <p:cNvSpPr txBox="1"/>
          <p:nvPr/>
        </p:nvSpPr>
        <p:spPr>
          <a:xfrm>
            <a:off x="2231925" y="3020475"/>
            <a:ext cx="4554300" cy="101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FFFFFF"/>
                </a:solidFill>
                <a:latin typeface="Helvetica Neue"/>
                <a:ea typeface="Helvetica Neue"/>
                <a:cs typeface="Helvetica Neue"/>
                <a:sym typeface="Helvetica Neue"/>
              </a:rPr>
              <a:t>Stakeholder</a:t>
            </a:r>
            <a:endParaRPr sz="3600" b="1">
              <a:solidFill>
                <a:srgbClr val="FFFFFF"/>
              </a:solidFill>
              <a:latin typeface="Helvetica Neue"/>
              <a:ea typeface="Helvetica Neue"/>
              <a:cs typeface="Helvetica Neue"/>
              <a:sym typeface="Helvetica Neue"/>
            </a:endParaRPr>
          </a:p>
          <a:p>
            <a:pPr marL="0" lvl="0" indent="0" algn="ctr" rtl="0">
              <a:spcBef>
                <a:spcPts val="0"/>
              </a:spcBef>
              <a:spcAft>
                <a:spcPts val="0"/>
              </a:spcAft>
              <a:buNone/>
            </a:pPr>
            <a:r>
              <a:rPr lang="en" sz="1800" b="1">
                <a:solidFill>
                  <a:srgbClr val="FFFFFF"/>
                </a:solidFill>
                <a:latin typeface="Helvetica Neue"/>
                <a:ea typeface="Helvetica Neue"/>
                <a:cs typeface="Helvetica Neue"/>
                <a:sym typeface="Helvetica Neue"/>
              </a:rPr>
              <a:t>Identification &amp; Onboarding</a:t>
            </a:r>
            <a:endParaRPr sz="1800" b="1">
              <a:solidFill>
                <a:srgbClr val="FFFFFF"/>
              </a:solidFill>
              <a:latin typeface="Helvetica Neue"/>
              <a:ea typeface="Helvetica Neue"/>
              <a:cs typeface="Helvetica Neue"/>
              <a:sym typeface="Helvetica Neue"/>
            </a:endParaRPr>
          </a:p>
        </p:txBody>
      </p:sp>
      <p:sp>
        <p:nvSpPr>
          <p:cNvPr id="107" name="Google Shape;107;p17"/>
          <p:cNvSpPr txBox="1"/>
          <p:nvPr/>
        </p:nvSpPr>
        <p:spPr>
          <a:xfrm>
            <a:off x="372150" y="789525"/>
            <a:ext cx="3763800" cy="79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latin typeface="Helvetica Neue"/>
                <a:ea typeface="Helvetica Neue"/>
                <a:cs typeface="Helvetica Neue"/>
                <a:sym typeface="Helvetica Neue"/>
              </a:rPr>
              <a:t>Final Product</a:t>
            </a:r>
            <a:endParaRPr sz="2400">
              <a:solidFill>
                <a:srgbClr val="FFFFFF"/>
              </a:solidFill>
              <a:latin typeface="Helvetica Neue"/>
              <a:ea typeface="Helvetica Neue"/>
              <a:cs typeface="Helvetica Neue"/>
              <a:sym typeface="Helvetica Neue"/>
            </a:endParaRPr>
          </a:p>
        </p:txBody>
      </p:sp>
      <p:sp>
        <p:nvSpPr>
          <p:cNvPr id="108" name="Google Shape;108;p17"/>
          <p:cNvSpPr txBox="1"/>
          <p:nvPr/>
        </p:nvSpPr>
        <p:spPr>
          <a:xfrm>
            <a:off x="869850" y="1381850"/>
            <a:ext cx="2814600" cy="79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Helvetica Neue"/>
                <a:ea typeface="Helvetica Neue"/>
                <a:cs typeface="Helvetica Neue"/>
                <a:sym typeface="Helvetica Neue"/>
              </a:rPr>
              <a:t>Personal stress and fatigue monitoring platform/dashboard</a:t>
            </a:r>
            <a:endParaRPr sz="1800">
              <a:solidFill>
                <a:srgbClr val="FFFFFF"/>
              </a:solidFill>
              <a:latin typeface="Helvetica Neue"/>
              <a:ea typeface="Helvetica Neue"/>
              <a:cs typeface="Helvetica Neue"/>
              <a:sym typeface="Helvetica Neue"/>
            </a:endParaRPr>
          </a:p>
        </p:txBody>
      </p:sp>
      <p:sp>
        <p:nvSpPr>
          <p:cNvPr id="109" name="Google Shape;109;p17"/>
          <p:cNvSpPr txBox="1"/>
          <p:nvPr/>
        </p:nvSpPr>
        <p:spPr>
          <a:xfrm>
            <a:off x="4949550" y="789525"/>
            <a:ext cx="3763800" cy="79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latin typeface="Helvetica Neue"/>
                <a:ea typeface="Helvetica Neue"/>
                <a:cs typeface="Helvetica Neue"/>
                <a:sym typeface="Helvetica Neue"/>
              </a:rPr>
              <a:t>Stakeholders</a:t>
            </a:r>
            <a:endParaRPr sz="2400">
              <a:solidFill>
                <a:srgbClr val="FFFFFF"/>
              </a:solidFill>
              <a:latin typeface="Helvetica Neue"/>
              <a:ea typeface="Helvetica Neue"/>
              <a:cs typeface="Helvetica Neue"/>
              <a:sym typeface="Helvetica Neue"/>
            </a:endParaRPr>
          </a:p>
        </p:txBody>
      </p:sp>
      <p:sp>
        <p:nvSpPr>
          <p:cNvPr id="110" name="Google Shape;110;p17"/>
          <p:cNvSpPr txBox="1"/>
          <p:nvPr/>
        </p:nvSpPr>
        <p:spPr>
          <a:xfrm>
            <a:off x="5135088" y="1381850"/>
            <a:ext cx="3421500" cy="1353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Helvetica Neue"/>
                <a:ea typeface="Helvetica Neue"/>
                <a:cs typeface="Helvetica Neue"/>
                <a:sym typeface="Helvetica Neue"/>
              </a:rPr>
              <a:t>Health insurance companies</a:t>
            </a:r>
            <a:endParaRPr sz="1800">
              <a:solidFill>
                <a:srgbClr val="FFFFFF"/>
              </a:solidFill>
              <a:latin typeface="Helvetica Neue"/>
              <a:ea typeface="Helvetica Neue"/>
              <a:cs typeface="Helvetica Neue"/>
              <a:sym typeface="Helvetica Neue"/>
            </a:endParaRPr>
          </a:p>
          <a:p>
            <a:pPr marL="0" lvl="0" indent="0" algn="ctr" rtl="0">
              <a:spcBef>
                <a:spcPts val="0"/>
              </a:spcBef>
              <a:spcAft>
                <a:spcPts val="0"/>
              </a:spcAft>
              <a:buNone/>
            </a:pPr>
            <a:r>
              <a:rPr lang="en" sz="1800">
                <a:solidFill>
                  <a:srgbClr val="FFFFFF"/>
                </a:solidFill>
                <a:latin typeface="Helvetica Neue"/>
                <a:ea typeface="Helvetica Neue"/>
                <a:cs typeface="Helvetica Neue"/>
                <a:sym typeface="Helvetica Neue"/>
              </a:rPr>
              <a:t>Healthcare professionals</a:t>
            </a:r>
            <a:endParaRPr sz="1800">
              <a:solidFill>
                <a:srgbClr val="FFFFFF"/>
              </a:solidFill>
              <a:latin typeface="Helvetica Neue"/>
              <a:ea typeface="Helvetica Neue"/>
              <a:cs typeface="Helvetica Neue"/>
              <a:sym typeface="Helvetica Neue"/>
            </a:endParaRPr>
          </a:p>
          <a:p>
            <a:pPr marL="0" lvl="0" indent="0" algn="ctr" rtl="0">
              <a:spcBef>
                <a:spcPts val="0"/>
              </a:spcBef>
              <a:spcAft>
                <a:spcPts val="0"/>
              </a:spcAft>
              <a:buNone/>
            </a:pPr>
            <a:r>
              <a:rPr lang="en" sz="1800">
                <a:solidFill>
                  <a:srgbClr val="FFFFFF"/>
                </a:solidFill>
                <a:latin typeface="Helvetica Neue"/>
                <a:ea typeface="Helvetica Neue"/>
                <a:cs typeface="Helvetica Neue"/>
                <a:sym typeface="Helvetica Neue"/>
              </a:rPr>
              <a:t>Wearable hardware companies</a:t>
            </a:r>
            <a:endParaRPr sz="1800">
              <a:solidFill>
                <a:srgbClr val="FFFFFF"/>
              </a:solidFill>
              <a:latin typeface="Helvetica Neue"/>
              <a:ea typeface="Helvetica Neue"/>
              <a:cs typeface="Helvetica Neue"/>
              <a:sym typeface="Helvetica Neue"/>
            </a:endParaRPr>
          </a:p>
          <a:p>
            <a:pPr marL="0" lvl="0" indent="0" algn="ctr" rtl="0">
              <a:spcBef>
                <a:spcPts val="0"/>
              </a:spcBef>
              <a:spcAft>
                <a:spcPts val="0"/>
              </a:spcAft>
              <a:buNone/>
            </a:pPr>
            <a:r>
              <a:rPr lang="en" sz="1800">
                <a:solidFill>
                  <a:srgbClr val="FFFFFF"/>
                </a:solidFill>
                <a:latin typeface="Helvetica Neue"/>
                <a:ea typeface="Helvetica Neue"/>
                <a:cs typeface="Helvetica Neue"/>
                <a:sym typeface="Helvetica Neue"/>
              </a:rPr>
              <a:t>Healthcare legislators</a:t>
            </a:r>
            <a:endParaRPr sz="1800">
              <a:solidFill>
                <a:srgbClr val="FFFFFF"/>
              </a:solidFill>
              <a:latin typeface="Helvetica Neue"/>
              <a:ea typeface="Helvetica Neue"/>
              <a:cs typeface="Helvetica Neue"/>
              <a:sym typeface="Helvetica Neue"/>
            </a:endParaRPr>
          </a:p>
        </p:txBody>
      </p:sp>
      <p:sp>
        <p:nvSpPr>
          <p:cNvPr id="111" name="Google Shape;111;p17"/>
          <p:cNvSpPr txBox="1"/>
          <p:nvPr/>
        </p:nvSpPr>
        <p:spPr>
          <a:xfrm>
            <a:off x="395250" y="4454425"/>
            <a:ext cx="3763800" cy="79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latin typeface="Helvetica Neue"/>
                <a:ea typeface="Helvetica Neue"/>
                <a:cs typeface="Helvetica Neue"/>
                <a:sym typeface="Helvetica Neue"/>
              </a:rPr>
              <a:t>Onboarding: Insurance</a:t>
            </a:r>
            <a:endParaRPr sz="2400">
              <a:solidFill>
                <a:srgbClr val="FFFFFF"/>
              </a:solidFill>
              <a:latin typeface="Helvetica Neue"/>
              <a:ea typeface="Helvetica Neue"/>
              <a:cs typeface="Helvetica Neue"/>
              <a:sym typeface="Helvetica Neue"/>
            </a:endParaRPr>
          </a:p>
        </p:txBody>
      </p:sp>
      <p:sp>
        <p:nvSpPr>
          <p:cNvPr id="112" name="Google Shape;112;p17"/>
          <p:cNvSpPr txBox="1"/>
          <p:nvPr/>
        </p:nvSpPr>
        <p:spPr>
          <a:xfrm>
            <a:off x="195800" y="5074825"/>
            <a:ext cx="3763800" cy="10146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Font typeface="Helvetica Neue"/>
              <a:buChar char="●"/>
            </a:pPr>
            <a:r>
              <a:rPr lang="en" sz="1800">
                <a:solidFill>
                  <a:srgbClr val="FFFFFF"/>
                </a:solidFill>
                <a:latin typeface="Helvetica Neue"/>
                <a:ea typeface="Helvetica Neue"/>
                <a:cs typeface="Helvetica Neue"/>
                <a:sym typeface="Helvetica Neue"/>
              </a:rPr>
              <a:t>Pitch cost reduction potential</a:t>
            </a:r>
            <a:endParaRPr sz="1800">
              <a:solidFill>
                <a:srgbClr val="FFFFFF"/>
              </a:solidFill>
              <a:latin typeface="Helvetica Neue"/>
              <a:ea typeface="Helvetica Neue"/>
              <a:cs typeface="Helvetica Neue"/>
              <a:sym typeface="Helvetica Neue"/>
            </a:endParaRPr>
          </a:p>
          <a:p>
            <a:pPr marL="457200" lvl="0" indent="-342900" algn="l" rtl="0">
              <a:spcBef>
                <a:spcPts val="0"/>
              </a:spcBef>
              <a:spcAft>
                <a:spcPts val="0"/>
              </a:spcAft>
              <a:buClr>
                <a:srgbClr val="FFFFFF"/>
              </a:buClr>
              <a:buSzPts val="1800"/>
              <a:buFont typeface="Helvetica Neue"/>
              <a:buChar char="●"/>
            </a:pPr>
            <a:r>
              <a:rPr lang="en" sz="1800">
                <a:solidFill>
                  <a:srgbClr val="FFFFFF"/>
                </a:solidFill>
                <a:latin typeface="Helvetica Neue"/>
                <a:ea typeface="Helvetica Neue"/>
                <a:cs typeface="Helvetica Neue"/>
                <a:sym typeface="Helvetica Neue"/>
              </a:rPr>
              <a:t>Offer malpractice insurance premium discounts</a:t>
            </a:r>
            <a:endParaRPr sz="1800">
              <a:solidFill>
                <a:srgbClr val="FFFFFF"/>
              </a:solidFill>
              <a:latin typeface="Helvetica Neue"/>
              <a:ea typeface="Helvetica Neue"/>
              <a:cs typeface="Helvetica Neue"/>
              <a:sym typeface="Helvetica Neue"/>
            </a:endParaRPr>
          </a:p>
        </p:txBody>
      </p:sp>
      <p:sp>
        <p:nvSpPr>
          <p:cNvPr id="113" name="Google Shape;113;p17"/>
          <p:cNvSpPr txBox="1"/>
          <p:nvPr/>
        </p:nvSpPr>
        <p:spPr>
          <a:xfrm>
            <a:off x="5081925" y="4530625"/>
            <a:ext cx="3763800" cy="1558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latin typeface="Helvetica Neue"/>
                <a:ea typeface="Helvetica Neue"/>
                <a:cs typeface="Helvetica Neue"/>
                <a:sym typeface="Helvetica Neue"/>
              </a:rPr>
              <a:t>Onboarding: Community</a:t>
            </a:r>
            <a:endParaRPr sz="2400">
              <a:solidFill>
                <a:srgbClr val="FFFFFF"/>
              </a:solidFill>
              <a:latin typeface="Helvetica Neue"/>
              <a:ea typeface="Helvetica Neue"/>
              <a:cs typeface="Helvetica Neue"/>
              <a:sym typeface="Helvetica Neue"/>
            </a:endParaRPr>
          </a:p>
        </p:txBody>
      </p:sp>
      <p:sp>
        <p:nvSpPr>
          <p:cNvPr id="114" name="Google Shape;114;p17"/>
          <p:cNvSpPr txBox="1"/>
          <p:nvPr/>
        </p:nvSpPr>
        <p:spPr>
          <a:xfrm>
            <a:off x="5556525" y="5074825"/>
            <a:ext cx="2814600" cy="792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Helvetica Neue"/>
                <a:ea typeface="Helvetica Neue"/>
                <a:cs typeface="Helvetica Neue"/>
                <a:sym typeface="Helvetica Neue"/>
              </a:rPr>
              <a:t>Present findings at conference to earn recognition</a:t>
            </a:r>
            <a:endParaRPr sz="1800">
              <a:solidFill>
                <a:srgbClr val="FFFFFF"/>
              </a:solidFill>
              <a:latin typeface="Helvetica Neue"/>
              <a:ea typeface="Helvetica Neue"/>
              <a:cs typeface="Helvetica Neue"/>
              <a:sym typeface="Helvetica Neu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Google Shape;119;p18"/>
          <p:cNvPicPr preferRelativeResize="0"/>
          <p:nvPr/>
        </p:nvPicPr>
        <p:blipFill>
          <a:blip r:embed="rId3">
            <a:alphaModFix/>
          </a:blip>
          <a:stretch>
            <a:fillRect/>
          </a:stretch>
        </p:blipFill>
        <p:spPr>
          <a:xfrm>
            <a:off x="0" y="0"/>
            <a:ext cx="9144000" cy="6858000"/>
          </a:xfrm>
          <a:prstGeom prst="rect">
            <a:avLst/>
          </a:prstGeom>
          <a:noFill/>
          <a:ln>
            <a:noFill/>
          </a:ln>
        </p:spPr>
      </p:pic>
      <p:pic>
        <p:nvPicPr>
          <p:cNvPr id="120" name="Google Shape;120;p18"/>
          <p:cNvPicPr preferRelativeResize="0"/>
          <p:nvPr/>
        </p:nvPicPr>
        <p:blipFill>
          <a:blip r:embed="rId4">
            <a:alphaModFix amt="65000"/>
          </a:blip>
          <a:stretch>
            <a:fillRect/>
          </a:stretch>
        </p:blipFill>
        <p:spPr>
          <a:xfrm>
            <a:off x="3867000" y="290075"/>
            <a:ext cx="4986926" cy="6331450"/>
          </a:xfrm>
          <a:prstGeom prst="rect">
            <a:avLst/>
          </a:prstGeom>
          <a:noFill/>
          <a:ln>
            <a:noFill/>
          </a:ln>
        </p:spPr>
      </p:pic>
      <p:sp>
        <p:nvSpPr>
          <p:cNvPr id="121" name="Google Shape;121;p18"/>
          <p:cNvSpPr txBox="1"/>
          <p:nvPr/>
        </p:nvSpPr>
        <p:spPr>
          <a:xfrm>
            <a:off x="4191825" y="637625"/>
            <a:ext cx="4384500" cy="94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FFFFFF"/>
                </a:solidFill>
                <a:latin typeface="Helvetica Neue"/>
                <a:ea typeface="Helvetica Neue"/>
                <a:cs typeface="Helvetica Neue"/>
                <a:sym typeface="Helvetica Neue"/>
              </a:rPr>
              <a:t>Risks &amp; Contingencies</a:t>
            </a:r>
            <a:endParaRPr sz="3000" b="1">
              <a:solidFill>
                <a:srgbClr val="FFFFFF"/>
              </a:solidFill>
              <a:latin typeface="Helvetica Neue"/>
              <a:ea typeface="Helvetica Neue"/>
              <a:cs typeface="Helvetica Neue"/>
              <a:sym typeface="Helvetica Neue"/>
            </a:endParaRPr>
          </a:p>
        </p:txBody>
      </p:sp>
      <p:sp>
        <p:nvSpPr>
          <p:cNvPr id="122" name="Google Shape;122;p18"/>
          <p:cNvSpPr txBox="1"/>
          <p:nvPr/>
        </p:nvSpPr>
        <p:spPr>
          <a:xfrm>
            <a:off x="4324350" y="1362150"/>
            <a:ext cx="4251900" cy="5032500"/>
          </a:xfrm>
          <a:prstGeom prst="rect">
            <a:avLst/>
          </a:prstGeom>
          <a:noFill/>
          <a:ln>
            <a:noFill/>
          </a:ln>
        </p:spPr>
        <p:txBody>
          <a:bodyPr spcFirstLastPara="1" wrap="square" lIns="91425" tIns="91425" rIns="91425" bIns="91425" anchor="t" anchorCtr="0">
            <a:noAutofit/>
          </a:bodyPr>
          <a:lstStyle/>
          <a:p>
            <a:pPr marL="457200" lvl="0" indent="-355600" algn="l" rtl="0">
              <a:lnSpc>
                <a:spcPct val="200000"/>
              </a:lnSpc>
              <a:spcBef>
                <a:spcPts val="0"/>
              </a:spcBef>
              <a:spcAft>
                <a:spcPts val="0"/>
              </a:spcAft>
              <a:buClr>
                <a:srgbClr val="FFFFFF"/>
              </a:buClr>
              <a:buSzPts val="2000"/>
              <a:buFont typeface="Helvetica Neue"/>
              <a:buAutoNum type="arabicPeriod"/>
            </a:pPr>
            <a:r>
              <a:rPr lang="en" sz="2000">
                <a:solidFill>
                  <a:srgbClr val="FFFFFF"/>
                </a:solidFill>
                <a:latin typeface="Helvetica Neue"/>
                <a:ea typeface="Helvetica Neue"/>
                <a:cs typeface="Helvetica Neue"/>
                <a:sym typeface="Helvetica Neue"/>
              </a:rPr>
              <a:t>Enforcing findings</a:t>
            </a:r>
            <a:endParaRPr sz="2000">
              <a:solidFill>
                <a:srgbClr val="FFFFFF"/>
              </a:solidFill>
              <a:latin typeface="Helvetica Neue"/>
              <a:ea typeface="Helvetica Neue"/>
              <a:cs typeface="Helvetica Neue"/>
              <a:sym typeface="Helvetica Neue"/>
            </a:endParaRPr>
          </a:p>
          <a:p>
            <a:pPr marL="457200" lvl="0" indent="-355600" algn="l" rtl="0">
              <a:lnSpc>
                <a:spcPct val="200000"/>
              </a:lnSpc>
              <a:spcBef>
                <a:spcPts val="0"/>
              </a:spcBef>
              <a:spcAft>
                <a:spcPts val="0"/>
              </a:spcAft>
              <a:buClr>
                <a:srgbClr val="FFFFFF"/>
              </a:buClr>
              <a:buSzPts val="2000"/>
              <a:buFont typeface="Helvetica Neue"/>
              <a:buAutoNum type="arabicPeriod"/>
            </a:pPr>
            <a:r>
              <a:rPr lang="en" sz="2000">
                <a:solidFill>
                  <a:srgbClr val="FFFFFF"/>
                </a:solidFill>
                <a:latin typeface="Helvetica Neue"/>
                <a:ea typeface="Helvetica Neue"/>
                <a:cs typeface="Helvetica Neue"/>
                <a:sym typeface="Helvetica Neue"/>
              </a:rPr>
              <a:t>Broken system</a:t>
            </a:r>
            <a:endParaRPr sz="2000">
              <a:solidFill>
                <a:srgbClr val="FFFFFF"/>
              </a:solidFill>
              <a:latin typeface="Helvetica Neue"/>
              <a:ea typeface="Helvetica Neue"/>
              <a:cs typeface="Helvetica Neue"/>
              <a:sym typeface="Helvetica Neue"/>
            </a:endParaRPr>
          </a:p>
          <a:p>
            <a:pPr marL="457200" lvl="0" indent="-355600" algn="l" rtl="0">
              <a:lnSpc>
                <a:spcPct val="200000"/>
              </a:lnSpc>
              <a:spcBef>
                <a:spcPts val="0"/>
              </a:spcBef>
              <a:spcAft>
                <a:spcPts val="0"/>
              </a:spcAft>
              <a:buClr>
                <a:srgbClr val="FFFFFF"/>
              </a:buClr>
              <a:buSzPts val="2000"/>
              <a:buFont typeface="Helvetica Neue"/>
              <a:buAutoNum type="arabicPeriod"/>
            </a:pPr>
            <a:r>
              <a:rPr lang="en" sz="2000">
                <a:solidFill>
                  <a:srgbClr val="FFFFFF"/>
                </a:solidFill>
                <a:latin typeface="Helvetica Neue"/>
                <a:ea typeface="Helvetica Neue"/>
                <a:cs typeface="Helvetica Neue"/>
                <a:sym typeface="Helvetica Neue"/>
              </a:rPr>
              <a:t>Require standard of accuracy</a:t>
            </a:r>
            <a:endParaRPr sz="2000">
              <a:solidFill>
                <a:srgbClr val="FFFFFF"/>
              </a:solidFill>
              <a:latin typeface="Helvetica Neue"/>
              <a:ea typeface="Helvetica Neue"/>
              <a:cs typeface="Helvetica Neue"/>
              <a:sym typeface="Helvetica Neue"/>
            </a:endParaRPr>
          </a:p>
          <a:p>
            <a:pPr marL="457200" lvl="0" indent="-355600" algn="l" rtl="0">
              <a:lnSpc>
                <a:spcPct val="200000"/>
              </a:lnSpc>
              <a:spcBef>
                <a:spcPts val="0"/>
              </a:spcBef>
              <a:spcAft>
                <a:spcPts val="0"/>
              </a:spcAft>
              <a:buClr>
                <a:srgbClr val="FFFFFF"/>
              </a:buClr>
              <a:buSzPts val="2000"/>
              <a:buFont typeface="Helvetica Neue"/>
              <a:buAutoNum type="arabicPeriod"/>
            </a:pPr>
            <a:r>
              <a:rPr lang="en" sz="2000">
                <a:solidFill>
                  <a:srgbClr val="FFFFFF"/>
                </a:solidFill>
                <a:latin typeface="Helvetica Neue"/>
                <a:ea typeface="Helvetica Neue"/>
                <a:cs typeface="Helvetica Neue"/>
                <a:sym typeface="Helvetica Neue"/>
              </a:rPr>
              <a:t>Handling gamification</a:t>
            </a:r>
            <a:endParaRPr sz="2000">
              <a:solidFill>
                <a:srgbClr val="FFFFFF"/>
              </a:solidFill>
              <a:latin typeface="Helvetica Neue"/>
              <a:ea typeface="Helvetica Neue"/>
              <a:cs typeface="Helvetica Neue"/>
              <a:sym typeface="Helvetica Neue"/>
            </a:endParaRPr>
          </a:p>
          <a:p>
            <a:pPr marL="457200" lvl="0" indent="-355600" algn="l" rtl="0">
              <a:lnSpc>
                <a:spcPct val="200000"/>
              </a:lnSpc>
              <a:spcBef>
                <a:spcPts val="0"/>
              </a:spcBef>
              <a:spcAft>
                <a:spcPts val="0"/>
              </a:spcAft>
              <a:buClr>
                <a:srgbClr val="FFFFFF"/>
              </a:buClr>
              <a:buSzPts val="2000"/>
              <a:buFont typeface="Helvetica Neue"/>
              <a:buAutoNum type="arabicPeriod"/>
            </a:pPr>
            <a:r>
              <a:rPr lang="en" sz="2000">
                <a:solidFill>
                  <a:srgbClr val="FFFFFF"/>
                </a:solidFill>
                <a:latin typeface="Helvetica Neue"/>
                <a:ea typeface="Helvetica Neue"/>
                <a:cs typeface="Helvetica Neue"/>
                <a:sym typeface="Helvetica Neue"/>
              </a:rPr>
              <a:t>Cannot avoid hindsight bias</a:t>
            </a:r>
            <a:endParaRPr sz="2000">
              <a:solidFill>
                <a:srgbClr val="FFFFFF"/>
              </a:solidFill>
              <a:latin typeface="Helvetica Neue"/>
              <a:ea typeface="Helvetica Neue"/>
              <a:cs typeface="Helvetica Neue"/>
              <a:sym typeface="Helvetica Neue"/>
            </a:endParaRPr>
          </a:p>
          <a:p>
            <a:pPr marL="457200" lvl="0" indent="-355600" algn="l" rtl="0">
              <a:lnSpc>
                <a:spcPct val="200000"/>
              </a:lnSpc>
              <a:spcBef>
                <a:spcPts val="0"/>
              </a:spcBef>
              <a:spcAft>
                <a:spcPts val="0"/>
              </a:spcAft>
              <a:buClr>
                <a:srgbClr val="FFFFFF"/>
              </a:buClr>
              <a:buSzPts val="2000"/>
              <a:buFont typeface="Helvetica Neue"/>
              <a:buAutoNum type="arabicPeriod"/>
            </a:pPr>
            <a:r>
              <a:rPr lang="en" sz="2000">
                <a:solidFill>
                  <a:srgbClr val="FFFFFF"/>
                </a:solidFill>
                <a:latin typeface="Helvetica Neue"/>
                <a:ea typeface="Helvetica Neue"/>
                <a:cs typeface="Helvetica Neue"/>
                <a:sym typeface="Helvetica Neue"/>
              </a:rPr>
              <a:t>Intrusion of privacy</a:t>
            </a:r>
            <a:endParaRPr sz="2000">
              <a:solidFill>
                <a:srgbClr val="FFFFFF"/>
              </a:solidFill>
              <a:latin typeface="Helvetica Neue"/>
              <a:ea typeface="Helvetica Neue"/>
              <a:cs typeface="Helvetica Neue"/>
              <a:sym typeface="Helvetica Neue"/>
            </a:endParaRPr>
          </a:p>
          <a:p>
            <a:pPr marL="457200" lvl="0" indent="-355600" algn="l" rtl="0">
              <a:lnSpc>
                <a:spcPct val="200000"/>
              </a:lnSpc>
              <a:spcBef>
                <a:spcPts val="0"/>
              </a:spcBef>
              <a:spcAft>
                <a:spcPts val="0"/>
              </a:spcAft>
              <a:buClr>
                <a:srgbClr val="FFFFFF"/>
              </a:buClr>
              <a:buSzPts val="2000"/>
              <a:buFont typeface="Helvetica Neue"/>
              <a:buAutoNum type="arabicPeriod"/>
            </a:pPr>
            <a:r>
              <a:rPr lang="en" sz="2000">
                <a:solidFill>
                  <a:srgbClr val="FFFFFF"/>
                </a:solidFill>
                <a:latin typeface="Helvetica Neue"/>
                <a:ea typeface="Helvetica Neue"/>
                <a:cs typeface="Helvetica Neue"/>
                <a:sym typeface="Helvetica Neue"/>
              </a:rPr>
              <a:t>Jeopardize reputation through transparency</a:t>
            </a:r>
            <a:endParaRPr sz="2000">
              <a:solidFill>
                <a:srgbClr val="FFFFFF"/>
              </a:solidFill>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7DFE3"/>
        </a:solidFill>
        <a:effectLst/>
      </p:bgPr>
    </p:bg>
    <p:spTree>
      <p:nvGrpSpPr>
        <p:cNvPr id="1" name="Shape 126"/>
        <p:cNvGrpSpPr/>
        <p:nvPr/>
      </p:nvGrpSpPr>
      <p:grpSpPr>
        <a:xfrm>
          <a:off x="0" y="0"/>
          <a:ext cx="0" cy="0"/>
          <a:chOff x="0" y="0"/>
          <a:chExt cx="0" cy="0"/>
        </a:xfrm>
      </p:grpSpPr>
      <p:sp>
        <p:nvSpPr>
          <p:cNvPr id="127" name="Google Shape;127;p19"/>
          <p:cNvSpPr txBox="1">
            <a:spLocks noGrp="1"/>
          </p:cNvSpPr>
          <p:nvPr>
            <p:ph type="title"/>
          </p:nvPr>
        </p:nvSpPr>
        <p:spPr>
          <a:xfrm>
            <a:off x="311700" y="4409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C343D"/>
                </a:solidFill>
                <a:latin typeface="Helvetica Neue"/>
                <a:ea typeface="Helvetica Neue"/>
                <a:cs typeface="Helvetica Neue"/>
                <a:sym typeface="Helvetica Neue"/>
              </a:rPr>
              <a:t>Future Work/Unanswered Questions</a:t>
            </a:r>
            <a:endParaRPr sz="3000" b="1">
              <a:solidFill>
                <a:srgbClr val="0C343D"/>
              </a:solidFill>
              <a:latin typeface="Helvetica Neue"/>
              <a:ea typeface="Helvetica Neue"/>
              <a:cs typeface="Helvetica Neue"/>
              <a:sym typeface="Helvetica Neue"/>
            </a:endParaRPr>
          </a:p>
        </p:txBody>
      </p:sp>
      <p:sp>
        <p:nvSpPr>
          <p:cNvPr id="128" name="Google Shape;128;p19"/>
          <p:cNvSpPr/>
          <p:nvPr/>
        </p:nvSpPr>
        <p:spPr>
          <a:xfrm>
            <a:off x="463650" y="4010525"/>
            <a:ext cx="4063800" cy="2343900"/>
          </a:xfrm>
          <a:prstGeom prst="rect">
            <a:avLst/>
          </a:prstGeom>
          <a:solidFill>
            <a:srgbClr val="879BA6"/>
          </a:solidFill>
          <a:ln w="9525" cap="flat" cmpd="sng">
            <a:solidFill>
              <a:srgbClr val="879BA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9"/>
          <p:cNvSpPr/>
          <p:nvPr/>
        </p:nvSpPr>
        <p:spPr>
          <a:xfrm>
            <a:off x="4527450" y="4010525"/>
            <a:ext cx="4063800" cy="2343900"/>
          </a:xfrm>
          <a:prstGeom prst="rect">
            <a:avLst/>
          </a:prstGeom>
          <a:solidFill>
            <a:srgbClr val="CFD9DF"/>
          </a:solidFill>
          <a:ln w="9525" cap="flat" cmpd="sng">
            <a:solidFill>
              <a:srgbClr val="879BA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endParaRPr/>
          </a:p>
        </p:txBody>
      </p:sp>
      <p:sp>
        <p:nvSpPr>
          <p:cNvPr id="130" name="Google Shape;130;p19"/>
          <p:cNvSpPr/>
          <p:nvPr/>
        </p:nvSpPr>
        <p:spPr>
          <a:xfrm>
            <a:off x="463650" y="1666625"/>
            <a:ext cx="4063800" cy="2343900"/>
          </a:xfrm>
          <a:prstGeom prst="rect">
            <a:avLst/>
          </a:prstGeom>
          <a:solidFill>
            <a:srgbClr val="F3F6F7"/>
          </a:solidFill>
          <a:ln w="9525" cap="flat" cmpd="sng">
            <a:solidFill>
              <a:srgbClr val="879BA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9"/>
          <p:cNvSpPr/>
          <p:nvPr/>
        </p:nvSpPr>
        <p:spPr>
          <a:xfrm>
            <a:off x="4527450" y="1666625"/>
            <a:ext cx="4063800" cy="2343900"/>
          </a:xfrm>
          <a:prstGeom prst="rect">
            <a:avLst/>
          </a:prstGeom>
          <a:solidFill>
            <a:srgbClr val="BAC8D0"/>
          </a:solidFill>
          <a:ln w="9525" cap="flat" cmpd="sng">
            <a:solidFill>
              <a:srgbClr val="879BA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9"/>
          <p:cNvSpPr txBox="1"/>
          <p:nvPr/>
        </p:nvSpPr>
        <p:spPr>
          <a:xfrm>
            <a:off x="605150" y="2112275"/>
            <a:ext cx="632700" cy="14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a:solidFill>
                  <a:srgbClr val="0C343D"/>
                </a:solidFill>
                <a:latin typeface="Helvetica Neue"/>
                <a:ea typeface="Helvetica Neue"/>
                <a:cs typeface="Helvetica Neue"/>
                <a:sym typeface="Helvetica Neue"/>
              </a:rPr>
              <a:t>1</a:t>
            </a:r>
            <a:endParaRPr sz="7200">
              <a:solidFill>
                <a:srgbClr val="0C343D"/>
              </a:solidFill>
              <a:latin typeface="Helvetica Neue"/>
              <a:ea typeface="Helvetica Neue"/>
              <a:cs typeface="Helvetica Neue"/>
              <a:sym typeface="Helvetica Neue"/>
            </a:endParaRPr>
          </a:p>
        </p:txBody>
      </p:sp>
      <p:sp>
        <p:nvSpPr>
          <p:cNvPr id="133" name="Google Shape;133;p19"/>
          <p:cNvSpPr txBox="1"/>
          <p:nvPr/>
        </p:nvSpPr>
        <p:spPr>
          <a:xfrm>
            <a:off x="4705675" y="4532375"/>
            <a:ext cx="632700" cy="14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a:latin typeface="Helvetica Neue"/>
                <a:ea typeface="Helvetica Neue"/>
                <a:cs typeface="Helvetica Neue"/>
                <a:sym typeface="Helvetica Neue"/>
              </a:rPr>
              <a:t>4</a:t>
            </a:r>
            <a:endParaRPr sz="7200">
              <a:solidFill>
                <a:srgbClr val="0C343D"/>
              </a:solidFill>
              <a:latin typeface="Helvetica Neue"/>
              <a:ea typeface="Helvetica Neue"/>
              <a:cs typeface="Helvetica Neue"/>
              <a:sym typeface="Helvetica Neue"/>
            </a:endParaRPr>
          </a:p>
        </p:txBody>
      </p:sp>
      <p:sp>
        <p:nvSpPr>
          <p:cNvPr id="134" name="Google Shape;134;p19"/>
          <p:cNvSpPr txBox="1"/>
          <p:nvPr/>
        </p:nvSpPr>
        <p:spPr>
          <a:xfrm>
            <a:off x="4634400" y="2104025"/>
            <a:ext cx="632700" cy="14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a:solidFill>
                  <a:srgbClr val="FFFFFF"/>
                </a:solidFill>
                <a:latin typeface="Helvetica Neue"/>
                <a:ea typeface="Helvetica Neue"/>
                <a:cs typeface="Helvetica Neue"/>
                <a:sym typeface="Helvetica Neue"/>
              </a:rPr>
              <a:t>2</a:t>
            </a:r>
            <a:endParaRPr sz="7200">
              <a:solidFill>
                <a:srgbClr val="FFFFFF"/>
              </a:solidFill>
              <a:latin typeface="Helvetica Neue"/>
              <a:ea typeface="Helvetica Neue"/>
              <a:cs typeface="Helvetica Neue"/>
              <a:sym typeface="Helvetica Neue"/>
            </a:endParaRPr>
          </a:p>
        </p:txBody>
      </p:sp>
      <p:sp>
        <p:nvSpPr>
          <p:cNvPr id="135" name="Google Shape;135;p19"/>
          <p:cNvSpPr txBox="1"/>
          <p:nvPr/>
        </p:nvSpPr>
        <p:spPr>
          <a:xfrm>
            <a:off x="605150" y="4413425"/>
            <a:ext cx="632700" cy="14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a:solidFill>
                  <a:srgbClr val="FFFFFF"/>
                </a:solidFill>
                <a:latin typeface="Helvetica Neue"/>
                <a:ea typeface="Helvetica Neue"/>
                <a:cs typeface="Helvetica Neue"/>
                <a:sym typeface="Helvetica Neue"/>
              </a:rPr>
              <a:t>3</a:t>
            </a:r>
            <a:endParaRPr sz="7200">
              <a:solidFill>
                <a:srgbClr val="FFFFFF"/>
              </a:solidFill>
              <a:latin typeface="Helvetica Neue"/>
              <a:ea typeface="Helvetica Neue"/>
              <a:cs typeface="Helvetica Neue"/>
              <a:sym typeface="Helvetica Neue"/>
            </a:endParaRPr>
          </a:p>
        </p:txBody>
      </p:sp>
      <p:cxnSp>
        <p:nvCxnSpPr>
          <p:cNvPr id="136" name="Google Shape;136;p19"/>
          <p:cNvCxnSpPr/>
          <p:nvPr/>
        </p:nvCxnSpPr>
        <p:spPr>
          <a:xfrm>
            <a:off x="1291300" y="1969650"/>
            <a:ext cx="9000" cy="1524000"/>
          </a:xfrm>
          <a:prstGeom prst="straightConnector1">
            <a:avLst/>
          </a:prstGeom>
          <a:noFill/>
          <a:ln w="28575" cap="flat" cmpd="sng">
            <a:solidFill>
              <a:srgbClr val="0C343D"/>
            </a:solidFill>
            <a:prstDash val="solid"/>
            <a:round/>
            <a:headEnd type="none" w="med" len="med"/>
            <a:tailEnd type="none" w="med" len="med"/>
          </a:ln>
        </p:spPr>
      </p:cxnSp>
      <p:cxnSp>
        <p:nvCxnSpPr>
          <p:cNvPr id="137" name="Google Shape;137;p19"/>
          <p:cNvCxnSpPr/>
          <p:nvPr/>
        </p:nvCxnSpPr>
        <p:spPr>
          <a:xfrm>
            <a:off x="5498875" y="4396475"/>
            <a:ext cx="9000" cy="1524000"/>
          </a:xfrm>
          <a:prstGeom prst="straightConnector1">
            <a:avLst/>
          </a:prstGeom>
          <a:noFill/>
          <a:ln w="28575" cap="flat" cmpd="sng">
            <a:solidFill>
              <a:srgbClr val="0C343D"/>
            </a:solidFill>
            <a:prstDash val="solid"/>
            <a:round/>
            <a:headEnd type="none" w="med" len="med"/>
            <a:tailEnd type="none" w="med" len="med"/>
          </a:ln>
        </p:spPr>
      </p:cxnSp>
      <p:cxnSp>
        <p:nvCxnSpPr>
          <p:cNvPr id="138" name="Google Shape;138;p19"/>
          <p:cNvCxnSpPr/>
          <p:nvPr/>
        </p:nvCxnSpPr>
        <p:spPr>
          <a:xfrm>
            <a:off x="5422675" y="1964675"/>
            <a:ext cx="9000" cy="1524000"/>
          </a:xfrm>
          <a:prstGeom prst="straightConnector1">
            <a:avLst/>
          </a:prstGeom>
          <a:noFill/>
          <a:ln w="28575" cap="flat" cmpd="sng">
            <a:solidFill>
              <a:srgbClr val="FFFFFF"/>
            </a:solidFill>
            <a:prstDash val="solid"/>
            <a:round/>
            <a:headEnd type="none" w="med" len="med"/>
            <a:tailEnd type="none" w="med" len="med"/>
          </a:ln>
        </p:spPr>
      </p:cxnSp>
      <p:cxnSp>
        <p:nvCxnSpPr>
          <p:cNvPr id="139" name="Google Shape;139;p19"/>
          <p:cNvCxnSpPr/>
          <p:nvPr/>
        </p:nvCxnSpPr>
        <p:spPr>
          <a:xfrm>
            <a:off x="1291325" y="4320275"/>
            <a:ext cx="9000" cy="1524000"/>
          </a:xfrm>
          <a:prstGeom prst="straightConnector1">
            <a:avLst/>
          </a:prstGeom>
          <a:noFill/>
          <a:ln w="28575" cap="flat" cmpd="sng">
            <a:solidFill>
              <a:srgbClr val="FFFFFF"/>
            </a:solidFill>
            <a:prstDash val="solid"/>
            <a:round/>
            <a:headEnd type="none" w="med" len="med"/>
            <a:tailEnd type="none" w="med" len="med"/>
          </a:ln>
        </p:spPr>
      </p:cxnSp>
      <p:sp>
        <p:nvSpPr>
          <p:cNvPr id="140" name="Google Shape;140;p19"/>
          <p:cNvSpPr txBox="1"/>
          <p:nvPr/>
        </p:nvSpPr>
        <p:spPr>
          <a:xfrm>
            <a:off x="1430450" y="1995950"/>
            <a:ext cx="3150000" cy="1452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800" b="1">
                <a:solidFill>
                  <a:srgbClr val="0C343D"/>
                </a:solidFill>
                <a:latin typeface="Helvetica Neue"/>
                <a:ea typeface="Helvetica Neue"/>
                <a:cs typeface="Helvetica Neue"/>
                <a:sym typeface="Helvetica Neue"/>
              </a:rPr>
              <a:t>Invisible or Implanted</a:t>
            </a:r>
            <a:endParaRPr sz="2800" b="1">
              <a:solidFill>
                <a:srgbClr val="0C343D"/>
              </a:solidFill>
              <a:latin typeface="Helvetica Neue"/>
              <a:ea typeface="Helvetica Neue"/>
              <a:cs typeface="Helvetica Neue"/>
              <a:sym typeface="Helvetica Neue"/>
            </a:endParaRPr>
          </a:p>
          <a:p>
            <a:pPr marL="0" lvl="0" indent="0" algn="l" rtl="0">
              <a:lnSpc>
                <a:spcPct val="100000"/>
              </a:lnSpc>
              <a:spcBef>
                <a:spcPts val="0"/>
              </a:spcBef>
              <a:spcAft>
                <a:spcPts val="0"/>
              </a:spcAft>
              <a:buNone/>
            </a:pPr>
            <a:r>
              <a:rPr lang="en" sz="2800" b="1">
                <a:solidFill>
                  <a:srgbClr val="0C343D"/>
                </a:solidFill>
                <a:latin typeface="Helvetica Neue"/>
                <a:ea typeface="Helvetica Neue"/>
                <a:cs typeface="Helvetica Neue"/>
                <a:sym typeface="Helvetica Neue"/>
              </a:rPr>
              <a:t>Wearables</a:t>
            </a:r>
            <a:endParaRPr sz="2800" b="1">
              <a:solidFill>
                <a:srgbClr val="0C343D"/>
              </a:solidFill>
              <a:latin typeface="Helvetica Neue"/>
              <a:ea typeface="Helvetica Neue"/>
              <a:cs typeface="Helvetica Neue"/>
              <a:sym typeface="Helvetica Neue"/>
            </a:endParaRPr>
          </a:p>
          <a:p>
            <a:pPr marL="0" lvl="0" indent="0" algn="l" rtl="0">
              <a:spcBef>
                <a:spcPts val="0"/>
              </a:spcBef>
              <a:spcAft>
                <a:spcPts val="0"/>
              </a:spcAft>
              <a:buNone/>
            </a:pPr>
            <a:endParaRPr sz="2800" b="1">
              <a:solidFill>
                <a:srgbClr val="0C343D"/>
              </a:solidFill>
              <a:latin typeface="Helvetica Neue"/>
              <a:ea typeface="Helvetica Neue"/>
              <a:cs typeface="Helvetica Neue"/>
              <a:sym typeface="Helvetica Neue"/>
            </a:endParaRPr>
          </a:p>
        </p:txBody>
      </p:sp>
      <p:sp>
        <p:nvSpPr>
          <p:cNvPr id="141" name="Google Shape;141;p19"/>
          <p:cNvSpPr txBox="1"/>
          <p:nvPr/>
        </p:nvSpPr>
        <p:spPr>
          <a:xfrm>
            <a:off x="5587250" y="2176325"/>
            <a:ext cx="2941200" cy="13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b="1">
                <a:solidFill>
                  <a:srgbClr val="FFFFFF"/>
                </a:solidFill>
                <a:latin typeface="Helvetica Neue"/>
                <a:ea typeface="Helvetica Neue"/>
                <a:cs typeface="Helvetica Neue"/>
                <a:sym typeface="Helvetica Neue"/>
              </a:rPr>
              <a:t>Optimize the System</a:t>
            </a:r>
            <a:endParaRPr sz="2800" b="1">
              <a:solidFill>
                <a:srgbClr val="FFFFFF"/>
              </a:solidFill>
              <a:latin typeface="Helvetica Neue"/>
              <a:ea typeface="Helvetica Neue"/>
              <a:cs typeface="Helvetica Neue"/>
              <a:sym typeface="Helvetica Neue"/>
            </a:endParaRPr>
          </a:p>
        </p:txBody>
      </p:sp>
      <p:sp>
        <p:nvSpPr>
          <p:cNvPr id="142" name="Google Shape;142;p19"/>
          <p:cNvSpPr txBox="1"/>
          <p:nvPr/>
        </p:nvSpPr>
        <p:spPr>
          <a:xfrm>
            <a:off x="1463063" y="4548875"/>
            <a:ext cx="2941200" cy="13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b="1">
                <a:solidFill>
                  <a:srgbClr val="FFFFFF"/>
                </a:solidFill>
                <a:latin typeface="Helvetica Neue"/>
                <a:ea typeface="Helvetica Neue"/>
                <a:cs typeface="Helvetica Neue"/>
                <a:sym typeface="Helvetica Neue"/>
              </a:rPr>
              <a:t>Branch Out to</a:t>
            </a:r>
            <a:endParaRPr sz="2800" b="1">
              <a:solidFill>
                <a:srgbClr val="FFFFFF"/>
              </a:solidFill>
              <a:latin typeface="Helvetica Neue"/>
              <a:ea typeface="Helvetica Neue"/>
              <a:cs typeface="Helvetica Neue"/>
              <a:sym typeface="Helvetica Neue"/>
            </a:endParaRPr>
          </a:p>
          <a:p>
            <a:pPr marL="0" lvl="0" indent="0" algn="l" rtl="0">
              <a:spcBef>
                <a:spcPts val="0"/>
              </a:spcBef>
              <a:spcAft>
                <a:spcPts val="0"/>
              </a:spcAft>
              <a:buNone/>
            </a:pPr>
            <a:r>
              <a:rPr lang="en" sz="2800" b="1">
                <a:solidFill>
                  <a:srgbClr val="FFFFFF"/>
                </a:solidFill>
                <a:latin typeface="Helvetica Neue"/>
                <a:ea typeface="Helvetica Neue"/>
                <a:cs typeface="Helvetica Neue"/>
                <a:sym typeface="Helvetica Neue"/>
              </a:rPr>
              <a:t>Other Fields</a:t>
            </a:r>
            <a:endParaRPr sz="2800" b="1">
              <a:solidFill>
                <a:srgbClr val="FFFFFF"/>
              </a:solidFill>
              <a:latin typeface="Helvetica Neue"/>
              <a:ea typeface="Helvetica Neue"/>
              <a:cs typeface="Helvetica Neue"/>
              <a:sym typeface="Helvetica Neue"/>
            </a:endParaRPr>
          </a:p>
        </p:txBody>
      </p:sp>
      <p:sp>
        <p:nvSpPr>
          <p:cNvPr id="143" name="Google Shape;143;p19"/>
          <p:cNvSpPr txBox="1"/>
          <p:nvPr/>
        </p:nvSpPr>
        <p:spPr>
          <a:xfrm>
            <a:off x="5668375" y="4413425"/>
            <a:ext cx="3087600" cy="1452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b="1">
                <a:solidFill>
                  <a:srgbClr val="0C343D"/>
                </a:solidFill>
                <a:latin typeface="Helvetica Neue"/>
                <a:ea typeface="Helvetica Neue"/>
                <a:cs typeface="Helvetica Neue"/>
                <a:sym typeface="Helvetica Neue"/>
              </a:rPr>
              <a:t>Publish Results</a:t>
            </a:r>
            <a:endParaRPr sz="2800" b="1">
              <a:solidFill>
                <a:srgbClr val="0C343D"/>
              </a:solidFill>
              <a:latin typeface="Helvetica Neue"/>
              <a:ea typeface="Helvetica Neue"/>
              <a:cs typeface="Helvetica Neue"/>
              <a:sym typeface="Helvetica Neue"/>
            </a:endParaRPr>
          </a:p>
          <a:p>
            <a:pPr marL="0" lvl="0" indent="0" algn="l" rtl="0">
              <a:spcBef>
                <a:spcPts val="0"/>
              </a:spcBef>
              <a:spcAft>
                <a:spcPts val="0"/>
              </a:spcAft>
              <a:buNone/>
            </a:pPr>
            <a:r>
              <a:rPr lang="en" sz="2800" b="1">
                <a:solidFill>
                  <a:srgbClr val="0C343D"/>
                </a:solidFill>
                <a:latin typeface="Helvetica Neue"/>
                <a:ea typeface="Helvetica Neue"/>
                <a:cs typeface="Helvetica Neue"/>
                <a:sym typeface="Helvetica Neue"/>
              </a:rPr>
              <a:t>on Effects of</a:t>
            </a:r>
            <a:br>
              <a:rPr lang="en" sz="2800" b="1">
                <a:solidFill>
                  <a:srgbClr val="0C343D"/>
                </a:solidFill>
                <a:latin typeface="Helvetica Neue"/>
                <a:ea typeface="Helvetica Neue"/>
                <a:cs typeface="Helvetica Neue"/>
                <a:sym typeface="Helvetica Neue"/>
              </a:rPr>
            </a:br>
            <a:r>
              <a:rPr lang="en" sz="2800" b="1">
                <a:solidFill>
                  <a:srgbClr val="0C343D"/>
                </a:solidFill>
                <a:latin typeface="Helvetica Neue"/>
                <a:ea typeface="Helvetica Neue"/>
                <a:cs typeface="Helvetica Neue"/>
                <a:sym typeface="Helvetica Neue"/>
              </a:rPr>
              <a:t>Stress</a:t>
            </a:r>
            <a:endParaRPr sz="2800" b="1">
              <a:solidFill>
                <a:srgbClr val="0C343D"/>
              </a:solidFill>
              <a:latin typeface="Helvetica Neue"/>
              <a:ea typeface="Helvetica Neue"/>
              <a:cs typeface="Helvetica Neue"/>
              <a:sym typeface="Helvetica Neu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0"/>
          <p:cNvPicPr preferRelativeResize="0"/>
          <p:nvPr/>
        </p:nvPicPr>
        <p:blipFill>
          <a:blip r:embed="rId3">
            <a:alphaModFix amt="24000"/>
          </a:blip>
          <a:stretch>
            <a:fillRect/>
          </a:stretch>
        </p:blipFill>
        <p:spPr>
          <a:xfrm>
            <a:off x="4502625" y="0"/>
            <a:ext cx="4641374" cy="6858000"/>
          </a:xfrm>
          <a:prstGeom prst="rect">
            <a:avLst/>
          </a:prstGeom>
          <a:noFill/>
          <a:ln>
            <a:noFill/>
          </a:ln>
        </p:spPr>
      </p:pic>
      <p:pic>
        <p:nvPicPr>
          <p:cNvPr id="149" name="Google Shape;149;p20"/>
          <p:cNvPicPr preferRelativeResize="0"/>
          <p:nvPr/>
        </p:nvPicPr>
        <p:blipFill>
          <a:blip r:embed="rId4">
            <a:alphaModFix amt="8000"/>
          </a:blip>
          <a:stretch>
            <a:fillRect/>
          </a:stretch>
        </p:blipFill>
        <p:spPr>
          <a:xfrm>
            <a:off x="6361350" y="2107850"/>
            <a:ext cx="923925" cy="838200"/>
          </a:xfrm>
          <a:prstGeom prst="rect">
            <a:avLst/>
          </a:prstGeom>
          <a:noFill/>
          <a:ln>
            <a:noFill/>
          </a:ln>
        </p:spPr>
      </p:pic>
      <p:sp>
        <p:nvSpPr>
          <p:cNvPr id="150" name="Google Shape;150;p20"/>
          <p:cNvSpPr txBox="1"/>
          <p:nvPr/>
        </p:nvSpPr>
        <p:spPr>
          <a:xfrm>
            <a:off x="5413013" y="3140888"/>
            <a:ext cx="2820600" cy="668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l" rtl="0">
              <a:spcBef>
                <a:spcPts val="0"/>
              </a:spcBef>
              <a:spcAft>
                <a:spcPts val="0"/>
              </a:spcAft>
              <a:buNone/>
            </a:pPr>
            <a:r>
              <a:rPr lang="en" sz="2400" b="1">
                <a:solidFill>
                  <a:srgbClr val="FFFFFF"/>
                </a:solidFill>
                <a:latin typeface="Helvetica Neue"/>
                <a:ea typeface="Helvetica Neue"/>
                <a:cs typeface="Helvetica Neue"/>
                <a:sym typeface="Helvetica Neue"/>
              </a:rPr>
              <a:t>Q U E S T I O N S</a:t>
            </a:r>
            <a:endParaRPr sz="2400" b="1">
              <a:solidFill>
                <a:srgbClr val="FFFFFF"/>
              </a:solidFill>
              <a:latin typeface="Helvetica Neue"/>
              <a:ea typeface="Helvetica Neue"/>
              <a:cs typeface="Helvetica Neue"/>
              <a:sym typeface="Helvetica Neue"/>
            </a:endParaRPr>
          </a:p>
          <a:p>
            <a:pPr marL="0" lvl="0" indent="0" algn="l" rtl="0">
              <a:spcBef>
                <a:spcPts val="0"/>
              </a:spcBef>
              <a:spcAft>
                <a:spcPts val="0"/>
              </a:spcAft>
              <a:buNone/>
            </a:pPr>
            <a:endParaRPr b="1">
              <a:solidFill>
                <a:srgbClr val="FFFFFF"/>
              </a:solidFill>
              <a:latin typeface="Verdana"/>
              <a:ea typeface="Verdana"/>
              <a:cs typeface="Verdana"/>
              <a:sym typeface="Verdana"/>
            </a:endParaRPr>
          </a:p>
          <a:p>
            <a:pPr marL="0" lvl="0" indent="0" algn="l" rtl="0">
              <a:spcBef>
                <a:spcPts val="0"/>
              </a:spcBef>
              <a:spcAft>
                <a:spcPts val="0"/>
              </a:spcAft>
              <a:buNone/>
            </a:pPr>
            <a:endParaRPr b="1">
              <a:solidFill>
                <a:srgbClr val="FFFFFF"/>
              </a:solidFill>
              <a:latin typeface="Verdana"/>
              <a:ea typeface="Verdana"/>
              <a:cs typeface="Verdana"/>
              <a:sym typeface="Verdana"/>
            </a:endParaRPr>
          </a:p>
        </p:txBody>
      </p:sp>
      <p:sp>
        <p:nvSpPr>
          <p:cNvPr id="151" name="Google Shape;151;p20"/>
          <p:cNvSpPr txBox="1"/>
          <p:nvPr/>
        </p:nvSpPr>
        <p:spPr>
          <a:xfrm>
            <a:off x="5021850" y="3851725"/>
            <a:ext cx="3872100" cy="1173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800">
                <a:solidFill>
                  <a:srgbClr val="0C343D"/>
                </a:solidFill>
                <a:latin typeface="Helvetica Neue"/>
                <a:ea typeface="Helvetica Neue"/>
                <a:cs typeface="Helvetica Neue"/>
                <a:sym typeface="Helvetica Neue"/>
              </a:rPr>
              <a:t>Nicholas - </a:t>
            </a:r>
            <a:r>
              <a:rPr lang="en" sz="1800" u="sng">
                <a:solidFill>
                  <a:srgbClr val="0C343D"/>
                </a:solidFill>
                <a:latin typeface="Helvetica Neue"/>
                <a:ea typeface="Helvetica Neue"/>
                <a:cs typeface="Helvetica Neue"/>
                <a:sym typeface="Helvetica Neue"/>
                <a:hlinkClick r:id="rId5"/>
              </a:rPr>
              <a:t>nconidas@berkeley.edu</a:t>
            </a:r>
            <a:r>
              <a:rPr lang="en" sz="1800">
                <a:solidFill>
                  <a:srgbClr val="0C343D"/>
                </a:solidFill>
                <a:latin typeface="Helvetica Neue"/>
                <a:ea typeface="Helvetica Neue"/>
                <a:cs typeface="Helvetica Neue"/>
                <a:sym typeface="Helvetica Neue"/>
              </a:rPr>
              <a:t>  </a:t>
            </a:r>
            <a:endParaRPr sz="1800">
              <a:solidFill>
                <a:srgbClr val="0C343D"/>
              </a:solidFill>
              <a:latin typeface="Helvetica Neue"/>
              <a:ea typeface="Helvetica Neue"/>
              <a:cs typeface="Helvetica Neue"/>
              <a:sym typeface="Helvetica Neue"/>
            </a:endParaRPr>
          </a:p>
          <a:p>
            <a:pPr marL="0" lvl="0" indent="0" algn="l" rtl="0">
              <a:lnSpc>
                <a:spcPct val="115000"/>
              </a:lnSpc>
              <a:spcBef>
                <a:spcPts val="0"/>
              </a:spcBef>
              <a:spcAft>
                <a:spcPts val="0"/>
              </a:spcAft>
              <a:buClr>
                <a:srgbClr val="000000"/>
              </a:buClr>
              <a:buSzPts val="1100"/>
              <a:buFont typeface="Arial"/>
              <a:buNone/>
            </a:pPr>
            <a:r>
              <a:rPr lang="en" sz="1800">
                <a:solidFill>
                  <a:srgbClr val="0C343D"/>
                </a:solidFill>
                <a:latin typeface="Helvetica Neue"/>
                <a:ea typeface="Helvetica Neue"/>
                <a:cs typeface="Helvetica Neue"/>
                <a:sym typeface="Helvetica Neue"/>
              </a:rPr>
              <a:t>Nishant - </a:t>
            </a:r>
            <a:r>
              <a:rPr lang="en" sz="1800" u="sng">
                <a:solidFill>
                  <a:srgbClr val="0C343D"/>
                </a:solidFill>
                <a:latin typeface="Helvetica Neue"/>
                <a:ea typeface="Helvetica Neue"/>
                <a:cs typeface="Helvetica Neue"/>
                <a:sym typeface="Helvetica Neue"/>
                <a:hlinkClick r:id="rId6"/>
              </a:rPr>
              <a:t>nishray@berkeley.edu</a:t>
            </a:r>
            <a:endParaRPr sz="1800">
              <a:solidFill>
                <a:srgbClr val="0C343D"/>
              </a:solidFill>
              <a:latin typeface="Helvetica Neue"/>
              <a:ea typeface="Helvetica Neue"/>
              <a:cs typeface="Helvetica Neue"/>
              <a:sym typeface="Helvetica Neue"/>
            </a:endParaRPr>
          </a:p>
          <a:p>
            <a:pPr marL="0" lvl="0" indent="0" algn="l" rtl="0">
              <a:lnSpc>
                <a:spcPct val="115000"/>
              </a:lnSpc>
              <a:spcBef>
                <a:spcPts val="0"/>
              </a:spcBef>
              <a:spcAft>
                <a:spcPts val="0"/>
              </a:spcAft>
              <a:buNone/>
            </a:pPr>
            <a:r>
              <a:rPr lang="en" sz="1800">
                <a:solidFill>
                  <a:srgbClr val="0C343D"/>
                </a:solidFill>
                <a:latin typeface="Helvetica Neue"/>
                <a:ea typeface="Helvetica Neue"/>
                <a:cs typeface="Helvetica Neue"/>
                <a:sym typeface="Helvetica Neue"/>
              </a:rPr>
              <a:t>David - </a:t>
            </a:r>
            <a:r>
              <a:rPr lang="en" sz="1800" u="sng">
                <a:solidFill>
                  <a:srgbClr val="0C343D"/>
                </a:solidFill>
                <a:latin typeface="Helvetica Neue"/>
                <a:ea typeface="Helvetica Neue"/>
                <a:cs typeface="Helvetica Neue"/>
                <a:sym typeface="Helvetica Neue"/>
                <a:hlinkClick r:id="rId7"/>
              </a:rPr>
              <a:t>david.lindsey@berkeley.edu</a:t>
            </a:r>
            <a:endParaRPr sz="1800">
              <a:solidFill>
                <a:srgbClr val="0C343D"/>
              </a:solidFill>
              <a:latin typeface="Helvetica Neue"/>
              <a:ea typeface="Helvetica Neue"/>
              <a:cs typeface="Helvetica Neue"/>
              <a:sym typeface="Helvetica Neue"/>
            </a:endParaRPr>
          </a:p>
          <a:p>
            <a:pPr marL="0" lvl="0" indent="0" algn="l" rtl="0">
              <a:lnSpc>
                <a:spcPct val="115000"/>
              </a:lnSpc>
              <a:spcBef>
                <a:spcPts val="0"/>
              </a:spcBef>
              <a:spcAft>
                <a:spcPts val="0"/>
              </a:spcAft>
              <a:buNone/>
            </a:pPr>
            <a:r>
              <a:rPr lang="en" sz="1800">
                <a:solidFill>
                  <a:srgbClr val="0C343D"/>
                </a:solidFill>
                <a:latin typeface="Helvetica Neue"/>
                <a:ea typeface="Helvetica Neue"/>
                <a:cs typeface="Helvetica Neue"/>
                <a:sym typeface="Helvetica Neue"/>
              </a:rPr>
              <a:t>Tiffany - </a:t>
            </a:r>
            <a:r>
              <a:rPr lang="en" sz="1800" u="sng">
                <a:solidFill>
                  <a:srgbClr val="0C343D"/>
                </a:solidFill>
                <a:latin typeface="Helvetica Neue"/>
                <a:ea typeface="Helvetica Neue"/>
                <a:cs typeface="Helvetica Neue"/>
                <a:sym typeface="Helvetica Neue"/>
                <a:hlinkClick r:id="rId8"/>
              </a:rPr>
              <a:t>tiffanyjaya@berkeley.edu</a:t>
            </a:r>
            <a:endParaRPr sz="1800">
              <a:solidFill>
                <a:srgbClr val="0C343D"/>
              </a:solidFill>
              <a:latin typeface="Helvetica Neue"/>
              <a:ea typeface="Helvetica Neue"/>
              <a:cs typeface="Helvetica Neue"/>
              <a:sym typeface="Helvetica Neue"/>
            </a:endParaRPr>
          </a:p>
          <a:p>
            <a:pPr marL="0" lvl="0" indent="0" algn="l" rtl="0">
              <a:lnSpc>
                <a:spcPct val="115000"/>
              </a:lnSpc>
              <a:spcBef>
                <a:spcPts val="0"/>
              </a:spcBef>
              <a:spcAft>
                <a:spcPts val="0"/>
              </a:spcAft>
              <a:buClr>
                <a:srgbClr val="000000"/>
              </a:buClr>
              <a:buSzPts val="1100"/>
              <a:buFont typeface="Arial"/>
              <a:buNone/>
            </a:pPr>
            <a:endParaRPr sz="1800">
              <a:solidFill>
                <a:srgbClr val="0C343D"/>
              </a:solidFill>
              <a:latin typeface="Helvetica Neue"/>
              <a:ea typeface="Helvetica Neue"/>
              <a:cs typeface="Helvetica Neue"/>
              <a:sym typeface="Helvetica Neue"/>
            </a:endParaRPr>
          </a:p>
        </p:txBody>
      </p:sp>
      <p:pic>
        <p:nvPicPr>
          <p:cNvPr id="152" name="Google Shape;152;p20"/>
          <p:cNvPicPr preferRelativeResize="0"/>
          <p:nvPr/>
        </p:nvPicPr>
        <p:blipFill>
          <a:blip r:embed="rId9">
            <a:alphaModFix/>
          </a:blip>
          <a:stretch>
            <a:fillRect/>
          </a:stretch>
        </p:blipFill>
        <p:spPr>
          <a:xfrm>
            <a:off x="0" y="0"/>
            <a:ext cx="457200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DE4E7"/>
        </a:solidFill>
        <a:effectLst/>
      </p:bgPr>
    </p:bg>
    <p:spTree>
      <p:nvGrpSpPr>
        <p:cNvPr id="1" name="Shape 156"/>
        <p:cNvGrpSpPr/>
        <p:nvPr/>
      </p:nvGrpSpPr>
      <p:grpSpPr>
        <a:xfrm>
          <a:off x="0" y="0"/>
          <a:ext cx="0" cy="0"/>
          <a:chOff x="0" y="0"/>
          <a:chExt cx="0" cy="0"/>
        </a:xfrm>
      </p:grpSpPr>
      <p:sp>
        <p:nvSpPr>
          <p:cNvPr id="157" name="Google Shape;157;p21"/>
          <p:cNvSpPr txBox="1">
            <a:spLocks noGrp="1"/>
          </p:cNvSpPr>
          <p:nvPr>
            <p:ph type="body" idx="1"/>
          </p:nvPr>
        </p:nvSpPr>
        <p:spPr>
          <a:xfrm>
            <a:off x="109900" y="1697422"/>
            <a:ext cx="8520600" cy="50367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rgbClr val="0C343D"/>
              </a:buClr>
              <a:buSzPts val="1200"/>
              <a:buFont typeface="Helvetica Neue"/>
              <a:buAutoNum type="arabicPeriod"/>
            </a:pPr>
            <a:r>
              <a:rPr lang="en" sz="1200">
                <a:solidFill>
                  <a:srgbClr val="0C343D"/>
                </a:solidFill>
                <a:latin typeface="Helvetica Neue"/>
                <a:ea typeface="Helvetica Neue"/>
                <a:cs typeface="Helvetica Neue"/>
                <a:sym typeface="Helvetica Neue"/>
              </a:rPr>
              <a:t>“Fatigue – A Silent Killer!” Wearable Technologies, 29 July 2016, </a:t>
            </a:r>
            <a:r>
              <a:rPr lang="en" sz="1200" u="sng">
                <a:solidFill>
                  <a:srgbClr val="0C343D"/>
                </a:solidFill>
                <a:latin typeface="Helvetica Neue"/>
                <a:ea typeface="Helvetica Neue"/>
                <a:cs typeface="Helvetica Neue"/>
                <a:sym typeface="Helvetica Neue"/>
                <a:hlinkClick r:id="rId3"/>
              </a:rPr>
              <a:t>www.wearable-technologies.com/2016/07/fatigue-a-silent-killer/</a:t>
            </a:r>
            <a:r>
              <a:rPr lang="en" sz="1200">
                <a:solidFill>
                  <a:srgbClr val="0C343D"/>
                </a:solidFill>
                <a:latin typeface="Helvetica Neue"/>
                <a:ea typeface="Helvetica Neue"/>
                <a:cs typeface="Helvetica Neue"/>
                <a:sym typeface="Helvetica Neue"/>
              </a:rPr>
              <a:t>.</a:t>
            </a:r>
            <a:endParaRPr sz="1200">
              <a:solidFill>
                <a:srgbClr val="0C343D"/>
              </a:solidFill>
              <a:latin typeface="Helvetica Neue"/>
              <a:ea typeface="Helvetica Neue"/>
              <a:cs typeface="Helvetica Neue"/>
              <a:sym typeface="Helvetica Neue"/>
            </a:endParaRPr>
          </a:p>
          <a:p>
            <a:pPr marL="457200" lvl="0" indent="-304800" algn="l" rtl="0">
              <a:spcBef>
                <a:spcPts val="0"/>
              </a:spcBef>
              <a:spcAft>
                <a:spcPts val="0"/>
              </a:spcAft>
              <a:buClr>
                <a:srgbClr val="0C343D"/>
              </a:buClr>
              <a:buSzPts val="1200"/>
              <a:buFont typeface="Helvetica Neue"/>
              <a:buAutoNum type="arabicPeriod"/>
            </a:pPr>
            <a:r>
              <a:rPr lang="en" sz="1200">
                <a:solidFill>
                  <a:srgbClr val="0C343D"/>
                </a:solidFill>
                <a:latin typeface="Helvetica Neue"/>
                <a:ea typeface="Helvetica Neue"/>
                <a:cs typeface="Helvetica Neue"/>
                <a:sym typeface="Helvetica Neue"/>
              </a:rPr>
              <a:t>Nield, David. “A new wearable sensor can detect dehydration and fatigue.” TechRadar, TechRadar The source for Tech Buying Advice, 29 Jan. 2016, </a:t>
            </a:r>
            <a:r>
              <a:rPr lang="en" sz="1200" u="sng">
                <a:solidFill>
                  <a:schemeClr val="hlink"/>
                </a:solidFill>
                <a:latin typeface="Helvetica Neue"/>
                <a:ea typeface="Helvetica Neue"/>
                <a:cs typeface="Helvetica Neue"/>
                <a:sym typeface="Helvetica Neue"/>
                <a:hlinkClick r:id="rId4"/>
              </a:rPr>
              <a:t>www.techradar.com/news/wearables/a-new-wearable-sensor-can-detect-dehydration-and-fatigue-1314024</a:t>
            </a:r>
            <a:r>
              <a:rPr lang="en" sz="1200">
                <a:solidFill>
                  <a:srgbClr val="0C343D"/>
                </a:solidFill>
                <a:latin typeface="Helvetica Neue"/>
                <a:ea typeface="Helvetica Neue"/>
                <a:cs typeface="Helvetica Neue"/>
                <a:sym typeface="Helvetica Neue"/>
              </a:rPr>
              <a:t>.</a:t>
            </a:r>
            <a:endParaRPr sz="1200">
              <a:solidFill>
                <a:srgbClr val="0C343D"/>
              </a:solidFill>
              <a:latin typeface="Helvetica Neue"/>
              <a:ea typeface="Helvetica Neue"/>
              <a:cs typeface="Helvetica Neue"/>
              <a:sym typeface="Helvetica Neue"/>
            </a:endParaRPr>
          </a:p>
          <a:p>
            <a:pPr marL="457200" lvl="0" indent="-304800" algn="l" rtl="0">
              <a:spcBef>
                <a:spcPts val="0"/>
              </a:spcBef>
              <a:spcAft>
                <a:spcPts val="0"/>
              </a:spcAft>
              <a:buClr>
                <a:srgbClr val="0C343D"/>
              </a:buClr>
              <a:buSzPts val="1200"/>
              <a:buFont typeface="Helvetica Neue"/>
              <a:buAutoNum type="arabicPeriod"/>
            </a:pPr>
            <a:r>
              <a:rPr lang="en" sz="1200">
                <a:solidFill>
                  <a:srgbClr val="0C343D"/>
                </a:solidFill>
                <a:latin typeface="Helvetica Neue"/>
                <a:ea typeface="Helvetica Neue"/>
                <a:cs typeface="Helvetica Neue"/>
                <a:sym typeface="Helvetica Neue"/>
              </a:rPr>
              <a:t>“Home.” Developing wearable technology for monitoring fatigue, www.tech4symptoms.org/.</a:t>
            </a:r>
            <a:endParaRPr sz="1200">
              <a:solidFill>
                <a:srgbClr val="0C343D"/>
              </a:solidFill>
              <a:latin typeface="Helvetica Neue"/>
              <a:ea typeface="Helvetica Neue"/>
              <a:cs typeface="Helvetica Neue"/>
              <a:sym typeface="Helvetica Neue"/>
            </a:endParaRPr>
          </a:p>
          <a:p>
            <a:pPr marL="457200" lvl="0" indent="-304800" algn="l" rtl="0">
              <a:spcBef>
                <a:spcPts val="0"/>
              </a:spcBef>
              <a:spcAft>
                <a:spcPts val="0"/>
              </a:spcAft>
              <a:buClr>
                <a:srgbClr val="0C343D"/>
              </a:buClr>
              <a:buSzPts val="1200"/>
              <a:buFont typeface="Helvetica Neue"/>
              <a:buAutoNum type="arabicPeriod"/>
            </a:pPr>
            <a:r>
              <a:rPr lang="en" sz="1200" u="sng">
                <a:solidFill>
                  <a:schemeClr val="hlink"/>
                </a:solidFill>
                <a:latin typeface="Helvetica Neue"/>
                <a:ea typeface="Helvetica Neue"/>
                <a:cs typeface="Helvetica Neue"/>
                <a:sym typeface="Helvetica Neue"/>
                <a:hlinkClick r:id="rId5"/>
              </a:rPr>
              <a:t>https://med.stanford.edu/content/dam/sm/sm-news/documents/StanfordMedicineHealthTrendsWhitePaper2017.pdf</a:t>
            </a:r>
            <a:endParaRPr sz="1200">
              <a:solidFill>
                <a:srgbClr val="0C343D"/>
              </a:solidFill>
              <a:latin typeface="Helvetica Neue"/>
              <a:ea typeface="Helvetica Neue"/>
              <a:cs typeface="Helvetica Neue"/>
              <a:sym typeface="Helvetica Neue"/>
            </a:endParaRPr>
          </a:p>
          <a:p>
            <a:pPr marL="457200" lvl="0" indent="-304800" algn="l" rtl="0">
              <a:spcBef>
                <a:spcPts val="0"/>
              </a:spcBef>
              <a:spcAft>
                <a:spcPts val="0"/>
              </a:spcAft>
              <a:buClr>
                <a:srgbClr val="0C343D"/>
              </a:buClr>
              <a:buSzPts val="1200"/>
              <a:buFont typeface="Helvetica Neue"/>
              <a:buAutoNum type="arabicPeriod"/>
            </a:pPr>
            <a:r>
              <a:rPr lang="en" sz="1200">
                <a:solidFill>
                  <a:srgbClr val="0C343D"/>
                </a:solidFill>
                <a:latin typeface="Helvetica Neue"/>
                <a:ea typeface="Helvetica Neue"/>
                <a:cs typeface="Helvetica Neue"/>
                <a:sym typeface="Helvetica Neue"/>
              </a:rPr>
              <a:t>Agrawal, Sanjeev. “Why Hospitals Need Better Data Science.” Harvard Business Review, 20 Oct. 2017, hbr.org/2017/10/why-hospitals-need-better-data-science.</a:t>
            </a:r>
            <a:endParaRPr sz="1200">
              <a:solidFill>
                <a:srgbClr val="0C343D"/>
              </a:solidFill>
              <a:latin typeface="Helvetica Neue"/>
              <a:ea typeface="Helvetica Neue"/>
              <a:cs typeface="Helvetica Neue"/>
              <a:sym typeface="Helvetica Neue"/>
            </a:endParaRPr>
          </a:p>
          <a:p>
            <a:pPr marL="457200" lvl="0" indent="-304800" algn="l" rtl="0">
              <a:spcBef>
                <a:spcPts val="0"/>
              </a:spcBef>
              <a:spcAft>
                <a:spcPts val="0"/>
              </a:spcAft>
              <a:buClr>
                <a:srgbClr val="0C343D"/>
              </a:buClr>
              <a:buSzPts val="1200"/>
              <a:buFont typeface="Helvetica Neue"/>
              <a:buAutoNum type="arabicPeriod"/>
            </a:pPr>
            <a:r>
              <a:rPr lang="en" sz="1200">
                <a:solidFill>
                  <a:srgbClr val="0C343D"/>
                </a:solidFill>
                <a:latin typeface="Helvetica Neue"/>
                <a:ea typeface="Helvetica Neue"/>
                <a:cs typeface="Helvetica Neue"/>
                <a:sym typeface="Helvetica Neue"/>
              </a:rPr>
              <a:t>“Can SmartCap EEG be used for other purposes?” SmartCap Help Centre, support.smartcaptech.com/hc/en-us/articles/204160160-Can-SmartCap-EEG-be-used-for-other-purposes-.</a:t>
            </a:r>
            <a:endParaRPr sz="1200">
              <a:solidFill>
                <a:srgbClr val="0C343D"/>
              </a:solidFill>
              <a:latin typeface="Helvetica Neue"/>
              <a:ea typeface="Helvetica Neue"/>
              <a:cs typeface="Helvetica Neue"/>
              <a:sym typeface="Helvetica Neue"/>
            </a:endParaRPr>
          </a:p>
          <a:p>
            <a:pPr marL="457200" lvl="0" indent="-304800" algn="l" rtl="0">
              <a:spcBef>
                <a:spcPts val="0"/>
              </a:spcBef>
              <a:spcAft>
                <a:spcPts val="0"/>
              </a:spcAft>
              <a:buClr>
                <a:srgbClr val="0C343D"/>
              </a:buClr>
              <a:buSzPts val="1200"/>
              <a:buFont typeface="Helvetica Neue"/>
              <a:buAutoNum type="arabicPeriod"/>
            </a:pPr>
            <a:r>
              <a:rPr lang="en" sz="1200">
                <a:solidFill>
                  <a:srgbClr val="0C343D"/>
                </a:solidFill>
                <a:latin typeface="Helvetica Neue"/>
                <a:ea typeface="Helvetica Neue"/>
                <a:cs typeface="Helvetica Neue"/>
                <a:sym typeface="Helvetica Neue"/>
              </a:rPr>
              <a:t>“Our Blog.” Encompass Risk, </a:t>
            </a:r>
            <a:r>
              <a:rPr lang="en" sz="1200" u="sng">
                <a:solidFill>
                  <a:schemeClr val="hlink"/>
                </a:solidFill>
                <a:latin typeface="Helvetica Neue"/>
                <a:ea typeface="Helvetica Neue"/>
                <a:cs typeface="Helvetica Neue"/>
                <a:sym typeface="Helvetica Neue"/>
                <a:hlinkClick r:id="rId6"/>
              </a:rPr>
              <a:t>www.encompassrisksolutions.com/2017/11/01/smartcap-senses-brainwaves-in-truck-drivers-to-monitor-fatigue/</a:t>
            </a:r>
            <a:r>
              <a:rPr lang="en" sz="1200">
                <a:solidFill>
                  <a:srgbClr val="0C343D"/>
                </a:solidFill>
                <a:latin typeface="Helvetica Neue"/>
                <a:ea typeface="Helvetica Neue"/>
                <a:cs typeface="Helvetica Neue"/>
                <a:sym typeface="Helvetica Neue"/>
              </a:rPr>
              <a:t>.</a:t>
            </a:r>
            <a:endParaRPr sz="1200">
              <a:solidFill>
                <a:srgbClr val="0C343D"/>
              </a:solidFill>
              <a:latin typeface="Helvetica Neue"/>
              <a:ea typeface="Helvetica Neue"/>
              <a:cs typeface="Helvetica Neue"/>
              <a:sym typeface="Helvetica Neue"/>
            </a:endParaRPr>
          </a:p>
          <a:p>
            <a:pPr marL="457200" lvl="0" indent="-304800" algn="l" rtl="0">
              <a:spcBef>
                <a:spcPts val="0"/>
              </a:spcBef>
              <a:spcAft>
                <a:spcPts val="0"/>
              </a:spcAft>
              <a:buClr>
                <a:srgbClr val="0C343D"/>
              </a:buClr>
              <a:buSzPts val="1200"/>
              <a:buFont typeface="Helvetica Neue"/>
              <a:buAutoNum type="arabicPeriod"/>
            </a:pPr>
            <a:r>
              <a:rPr lang="en" sz="1200">
                <a:solidFill>
                  <a:srgbClr val="0C343D"/>
                </a:solidFill>
                <a:latin typeface="Helvetica Neue"/>
                <a:ea typeface="Helvetica Neue"/>
                <a:cs typeface="Helvetica Neue"/>
                <a:sym typeface="Helvetica Neue"/>
              </a:rPr>
              <a:t>“Read "To Err Is Human: Building a Safer Health System" at NAP.Edu.” National Academies Press: OpenBook, </a:t>
            </a:r>
            <a:r>
              <a:rPr lang="en" sz="1200" u="sng">
                <a:solidFill>
                  <a:schemeClr val="hlink"/>
                </a:solidFill>
                <a:latin typeface="Helvetica Neue"/>
                <a:ea typeface="Helvetica Neue"/>
                <a:cs typeface="Helvetica Neue"/>
                <a:sym typeface="Helvetica Neue"/>
                <a:hlinkClick r:id="rId7"/>
              </a:rPr>
              <a:t>www.nap.edu/read/9728/chapter/5</a:t>
            </a:r>
            <a:r>
              <a:rPr lang="en" sz="1200">
                <a:solidFill>
                  <a:srgbClr val="0C343D"/>
                </a:solidFill>
                <a:latin typeface="Helvetica Neue"/>
                <a:ea typeface="Helvetica Neue"/>
                <a:cs typeface="Helvetica Neue"/>
                <a:sym typeface="Helvetica Neue"/>
              </a:rPr>
              <a:t>.</a:t>
            </a:r>
            <a:endParaRPr sz="1200">
              <a:solidFill>
                <a:srgbClr val="0C343D"/>
              </a:solidFill>
              <a:latin typeface="Helvetica Neue"/>
              <a:ea typeface="Helvetica Neue"/>
              <a:cs typeface="Helvetica Neue"/>
              <a:sym typeface="Helvetica Neue"/>
            </a:endParaRPr>
          </a:p>
          <a:p>
            <a:pPr marL="457200" lvl="0" indent="-304800" algn="l" rtl="0">
              <a:spcBef>
                <a:spcPts val="0"/>
              </a:spcBef>
              <a:spcAft>
                <a:spcPts val="0"/>
              </a:spcAft>
              <a:buClr>
                <a:srgbClr val="0C343D"/>
              </a:buClr>
              <a:buSzPts val="1200"/>
              <a:buFont typeface="Helvetica Neue"/>
              <a:buAutoNum type="arabicPeriod"/>
            </a:pPr>
            <a:r>
              <a:rPr lang="en" sz="1200">
                <a:solidFill>
                  <a:srgbClr val="0C343D"/>
                </a:solidFill>
                <a:latin typeface="Helvetica Neue"/>
                <a:ea typeface="Helvetica Neue"/>
                <a:cs typeface="Helvetica Neue"/>
                <a:sym typeface="Helvetica Neue"/>
              </a:rPr>
              <a:t>https://www.ncbi.nlm.nih.gov/pmc/articles/PMC2639900/</a:t>
            </a:r>
            <a:endParaRPr sz="1200">
              <a:solidFill>
                <a:srgbClr val="0C343D"/>
              </a:solidFill>
              <a:latin typeface="Helvetica Neue"/>
              <a:ea typeface="Helvetica Neue"/>
              <a:cs typeface="Helvetica Neue"/>
              <a:sym typeface="Helvetica Neue"/>
            </a:endParaRPr>
          </a:p>
          <a:p>
            <a:pPr marL="0" lvl="0" indent="0" algn="l" rtl="0">
              <a:spcBef>
                <a:spcPts val="0"/>
              </a:spcBef>
              <a:spcAft>
                <a:spcPts val="0"/>
              </a:spcAft>
              <a:buNone/>
            </a:pPr>
            <a:endParaRPr sz="1200">
              <a:solidFill>
                <a:srgbClr val="0C343D"/>
              </a:solidFill>
              <a:latin typeface="Helvetica Neue"/>
              <a:ea typeface="Helvetica Neue"/>
              <a:cs typeface="Helvetica Neue"/>
              <a:sym typeface="Helvetica Neue"/>
            </a:endParaRPr>
          </a:p>
          <a:p>
            <a:pPr marL="0" lvl="0" indent="0" algn="l" rtl="0">
              <a:spcBef>
                <a:spcPts val="0"/>
              </a:spcBef>
              <a:spcAft>
                <a:spcPts val="0"/>
              </a:spcAft>
              <a:buNone/>
            </a:pPr>
            <a:endParaRPr sz="1200">
              <a:solidFill>
                <a:srgbClr val="0C343D"/>
              </a:solidFill>
              <a:latin typeface="Helvetica Neue"/>
              <a:ea typeface="Helvetica Neue"/>
              <a:cs typeface="Helvetica Neue"/>
              <a:sym typeface="Helvetica Neue"/>
            </a:endParaRPr>
          </a:p>
          <a:p>
            <a:pPr marL="0" lvl="0" indent="0" algn="l" rtl="0">
              <a:spcBef>
                <a:spcPts val="0"/>
              </a:spcBef>
              <a:spcAft>
                <a:spcPts val="0"/>
              </a:spcAft>
              <a:buNone/>
            </a:pPr>
            <a:endParaRPr sz="1200">
              <a:solidFill>
                <a:srgbClr val="0C343D"/>
              </a:solidFill>
              <a:latin typeface="Helvetica Neue"/>
              <a:ea typeface="Helvetica Neue"/>
              <a:cs typeface="Helvetica Neue"/>
              <a:sym typeface="Helvetica Neue"/>
            </a:endParaRPr>
          </a:p>
          <a:p>
            <a:pPr marL="0" marR="0" lvl="0" indent="0" algn="l" rtl="0">
              <a:lnSpc>
                <a:spcPct val="115000"/>
              </a:lnSpc>
              <a:spcBef>
                <a:spcPts val="0"/>
              </a:spcBef>
              <a:spcAft>
                <a:spcPts val="0"/>
              </a:spcAft>
              <a:buNone/>
            </a:pPr>
            <a:br>
              <a:rPr lang="en" sz="1200">
                <a:solidFill>
                  <a:srgbClr val="0C343D"/>
                </a:solidFill>
                <a:latin typeface="Helvetica Neue"/>
                <a:ea typeface="Helvetica Neue"/>
                <a:cs typeface="Helvetica Neue"/>
                <a:sym typeface="Helvetica Neue"/>
              </a:rPr>
            </a:br>
            <a:endParaRPr sz="1200">
              <a:solidFill>
                <a:srgbClr val="0C343D"/>
              </a:solidFill>
              <a:latin typeface="Helvetica Neue"/>
              <a:ea typeface="Helvetica Neue"/>
              <a:cs typeface="Helvetica Neue"/>
              <a:sym typeface="Helvetica Neue"/>
            </a:endParaRPr>
          </a:p>
        </p:txBody>
      </p:sp>
      <p:sp>
        <p:nvSpPr>
          <p:cNvPr id="158" name="Google Shape;158;p21"/>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b="1">
                <a:solidFill>
                  <a:srgbClr val="0C343D"/>
                </a:solidFill>
                <a:latin typeface="Helvetica Neue"/>
                <a:ea typeface="Helvetica Neue"/>
                <a:cs typeface="Helvetica Neue"/>
                <a:sym typeface="Helvetica Neue"/>
              </a:rPr>
              <a:t>Bibliography</a:t>
            </a:r>
            <a:endParaRPr sz="3000" b="1">
              <a:solidFill>
                <a:srgbClr val="0C343D"/>
              </a:solidFill>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2309</Words>
  <Application>Microsoft Office PowerPoint</Application>
  <PresentationFormat>On-screen Show (4:3)</PresentationFormat>
  <Paragraphs>200</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Verdana</vt:lpstr>
      <vt:lpstr>Helvetica Neue</vt:lpstr>
      <vt:lpstr>Arial</vt:lpstr>
      <vt:lpstr>Simple Light</vt:lpstr>
      <vt:lpstr>Assisting  Healthcare Providers  in Error Avoidance</vt:lpstr>
      <vt:lpstr>Data Science in the Domain</vt:lpstr>
      <vt:lpstr>PowerPoint Presentation</vt:lpstr>
      <vt:lpstr>Data and Methods</vt:lpstr>
      <vt:lpstr>PowerPoint Presentation</vt:lpstr>
      <vt:lpstr>PowerPoint Presentation</vt:lpstr>
      <vt:lpstr>Future Work/Unanswered Questions</vt:lpstr>
      <vt:lpstr>PowerPoint Presentation</vt:lpstr>
      <vt:lpstr>Bibliography</vt:lpstr>
      <vt:lpstr>Appendix</vt:lpstr>
      <vt:lpstr>Data and Methods</vt:lpstr>
      <vt:lpstr>Risks and Contingencies</vt:lpstr>
      <vt:lpstr>Stakeholder Identification and Onboarding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Assisting  Healthcare Providers  in Error Avoidance</dc:title>
  <dc:creator>Nishant Velagapudi</dc:creator>
  <cp:lastModifiedBy>Nishant Velagapudi</cp:lastModifiedBy>
  <cp:revision>1</cp:revision>
  <dcterms:modified xsi:type="dcterms:W3CDTF">2019-05-13T22:38:07Z</dcterms:modified>
</cp:coreProperties>
</file>